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80" r:id="rId4"/>
    <p:sldId id="281" r:id="rId5"/>
    <p:sldId id="282" r:id="rId6"/>
    <p:sldId id="283" r:id="rId7"/>
    <p:sldId id="284" r:id="rId8"/>
    <p:sldId id="285" r:id="rId9"/>
    <p:sldId id="287" r:id="rId10"/>
    <p:sldId id="288" r:id="rId11"/>
    <p:sldId id="289" r:id="rId12"/>
    <p:sldId id="290" r:id="rId13"/>
    <p:sldId id="291" r:id="rId14"/>
    <p:sldId id="279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8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F49D6-509F-40F6-AD28-29FECD162AA2}" type="datetimeFigureOut">
              <a:rPr lang="en-US" smtClean="0"/>
              <a:pPr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6E4F1-7C58-4ADA-B95A-2CEA375FD3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medf.kg.ac.y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f.kg.ac.yu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00809"/>
            <a:ext cx="9144000" cy="1899642"/>
          </a:xfrm>
        </p:spPr>
        <p:txBody>
          <a:bodyPr>
            <a:normAutofit fontScale="90000"/>
          </a:bodyPr>
          <a:lstStyle/>
          <a:p>
            <a:r>
              <a:rPr lang="sr-Cyrl-CS" b="1" dirty="0" smtClean="0"/>
              <a:t>ВОДИНИК ПЕРОКСИД</a:t>
            </a:r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>ОСОБИНЕ И СПЕКРОФОТОМЕТРИЈСКО ОДРЕЂИВАЊЕ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Доц. др Иван Срејовић</a:t>
            </a:r>
            <a:endParaRPr lang="en-US" dirty="0"/>
          </a:p>
        </p:txBody>
      </p:sp>
      <p:pic>
        <p:nvPicPr>
          <p:cNvPr id="4" name="Picture 874" descr="m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213" y="188913"/>
            <a:ext cx="10287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650" y="404813"/>
            <a:ext cx="10414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47813" y="653787"/>
            <a:ext cx="61198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RS" sz="2400" b="1" dirty="0" smtClean="0">
                <a:latin typeface="Calibri" pitchFamily="34" charset="0"/>
              </a:rPr>
              <a:t>ФАКУЛТЕТ МЕДИЦИНСКИХ НАУКА</a:t>
            </a:r>
          </a:p>
          <a:p>
            <a:pPr algn="ctr"/>
            <a:r>
              <a:rPr lang="sr-Cyrl-RS" sz="2400" b="1" dirty="0" smtClean="0">
                <a:latin typeface="Calibri" pitchFamily="34" charset="0"/>
              </a:rPr>
              <a:t>УНИВЕРЗИТЕТ У КРАГУЈЕВЦУ</a:t>
            </a:r>
            <a:endParaRPr lang="en-US" sz="24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ОДРЕЂИВАЊЕ ВОДОНИК ПЕРОКСИДА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600" dirty="0" smtClean="0"/>
              <a:t>У епрувете (12</a:t>
            </a:r>
            <a:r>
              <a:rPr lang="sr-Latn-CS" sz="2600" dirty="0" smtClean="0"/>
              <a:t>x</a:t>
            </a:r>
            <a:r>
              <a:rPr lang="sr-Cyrl-CS" sz="2600" dirty="0" smtClean="0"/>
              <a:t>100) пипетирано је 200 </a:t>
            </a:r>
            <a:r>
              <a:rPr lang="en-US" sz="2600" dirty="0" smtClean="0"/>
              <a:t>μ</a:t>
            </a:r>
            <a:r>
              <a:rPr lang="nb-NO" sz="2600" dirty="0" smtClean="0"/>
              <a:t>l</a:t>
            </a:r>
            <a:r>
              <a:rPr lang="sr-Cyrl-CS" sz="2600" dirty="0" smtClean="0"/>
              <a:t> коронарног венског ефлуента и 800 </a:t>
            </a:r>
            <a:r>
              <a:rPr lang="en-US" sz="2600" dirty="0" smtClean="0"/>
              <a:t>μ</a:t>
            </a:r>
            <a:r>
              <a:rPr lang="nb-NO" sz="2600" dirty="0" smtClean="0"/>
              <a:t>l</a:t>
            </a:r>
            <a:r>
              <a:rPr lang="sr-Cyrl-CS" sz="2600" dirty="0" smtClean="0"/>
              <a:t> свеже направљеног раствора фенол црвеног (</a:t>
            </a:r>
            <a:r>
              <a:rPr lang="sr-Latn-CS" sz="2600" b="1" u="sng" dirty="0" smtClean="0"/>
              <a:t>P</a:t>
            </a:r>
            <a:r>
              <a:rPr lang="sr-Latn-CS" sz="2600" dirty="0" smtClean="0"/>
              <a:t>henol </a:t>
            </a:r>
            <a:r>
              <a:rPr lang="sr-Latn-CS" sz="2600" b="1" u="sng" dirty="0" smtClean="0"/>
              <a:t>R</a:t>
            </a:r>
            <a:r>
              <a:rPr lang="sr-Latn-CS" sz="2600" dirty="0" smtClean="0"/>
              <a:t>ed </a:t>
            </a:r>
            <a:r>
              <a:rPr lang="sr-Latn-CS" sz="2600" b="1" u="sng" dirty="0" smtClean="0"/>
              <a:t>S</a:t>
            </a:r>
            <a:r>
              <a:rPr lang="sr-Latn-CS" sz="2600" dirty="0" smtClean="0"/>
              <a:t>olution - PRS</a:t>
            </a:r>
            <a:r>
              <a:rPr lang="sr-Cyrl-CS" sz="2600" dirty="0" smtClean="0"/>
              <a:t>) који садржи 140 </a:t>
            </a:r>
            <a:r>
              <a:rPr lang="nb-NO" sz="2600" dirty="0" smtClean="0"/>
              <a:t>m</a:t>
            </a:r>
            <a:r>
              <a:rPr lang="sr-Cyrl-CS" sz="2600" dirty="0" smtClean="0"/>
              <a:t>М </a:t>
            </a:r>
            <a:r>
              <a:rPr lang="sr-Latn-CS" sz="2600" dirty="0" smtClean="0"/>
              <a:t>NaCl, 10 </a:t>
            </a:r>
            <a:r>
              <a:rPr lang="nb-NO" sz="2600" dirty="0" smtClean="0"/>
              <a:t>m</a:t>
            </a:r>
            <a:r>
              <a:rPr lang="sr-Cyrl-CS" sz="2600" dirty="0" smtClean="0"/>
              <a:t>М калијум фосфатног пуфера (</a:t>
            </a:r>
            <a:r>
              <a:rPr lang="sr-Latn-CS" sz="2600" dirty="0" smtClean="0"/>
              <a:t>pH=7</a:t>
            </a:r>
            <a:r>
              <a:rPr lang="sr-Cyrl-CS" sz="2600" dirty="0" smtClean="0"/>
              <a:t>)</a:t>
            </a:r>
            <a:r>
              <a:rPr lang="sr-Latn-CS" sz="2600" dirty="0" smtClean="0"/>
              <a:t>, 5,5 </a:t>
            </a:r>
            <a:r>
              <a:rPr lang="nb-NO" sz="2600" dirty="0" smtClean="0"/>
              <a:t>m</a:t>
            </a:r>
            <a:r>
              <a:rPr lang="sr-Cyrl-CS" sz="2600" dirty="0" smtClean="0"/>
              <a:t>М</a:t>
            </a:r>
            <a:r>
              <a:rPr lang="sr-Latn-CS" sz="2600" dirty="0" smtClean="0"/>
              <a:t> D</a:t>
            </a:r>
            <a:r>
              <a:rPr lang="sr-Cyrl-CS" sz="2600" dirty="0" smtClean="0"/>
              <a:t>(</a:t>
            </a:r>
            <a:r>
              <a:rPr lang="sr-Latn-CS" sz="2600" dirty="0" smtClean="0"/>
              <a:t>+</a:t>
            </a:r>
            <a:r>
              <a:rPr lang="sr-Cyrl-CS" sz="2600" dirty="0" smtClean="0"/>
              <a:t>)-глукозе и 0,28 </a:t>
            </a:r>
            <a:r>
              <a:rPr lang="nb-NO" sz="2600" dirty="0" smtClean="0"/>
              <a:t>m</a:t>
            </a:r>
            <a:r>
              <a:rPr lang="sr-Cyrl-CS" sz="2600" dirty="0" smtClean="0"/>
              <a:t>М фенол црвеног</a:t>
            </a:r>
            <a:r>
              <a:rPr lang="sr-Cyrl-CS" sz="2600" dirty="0" smtClean="0"/>
              <a:t>.</a:t>
            </a:r>
          </a:p>
          <a:p>
            <a:endParaRPr lang="sr-Cyrl-CS" sz="1000" dirty="0" smtClean="0"/>
          </a:p>
          <a:p>
            <a:r>
              <a:rPr lang="sr-Cyrl-CS" sz="2600" dirty="0" smtClean="0"/>
              <a:t>Узорцима је потом додавано 10 </a:t>
            </a:r>
            <a:r>
              <a:rPr lang="en-US" sz="2600" dirty="0" smtClean="0"/>
              <a:t>μ</a:t>
            </a:r>
            <a:r>
              <a:rPr lang="nb-NO" sz="2600" dirty="0" smtClean="0"/>
              <a:t>l</a:t>
            </a:r>
            <a:r>
              <a:rPr lang="sr-Cyrl-CS" sz="2600" dirty="0" smtClean="0"/>
              <a:t> (1:20)</a:t>
            </a:r>
            <a:r>
              <a:rPr lang="sr-Latn-CS" sz="2600" dirty="0" smtClean="0"/>
              <a:t> HRPO</a:t>
            </a:r>
            <a:r>
              <a:rPr lang="sr-Cyrl-CS" sz="2600" dirty="0" smtClean="0"/>
              <a:t>, </a:t>
            </a:r>
            <a:r>
              <a:rPr lang="sr-Cyrl-CS" sz="2600" dirty="0" smtClean="0"/>
              <a:t>припремљеног </a:t>
            </a:r>
            <a:r>
              <a:rPr lang="sr-Latn-CS" sz="2600" i="1" dirty="0" smtClean="0"/>
              <a:t>ex tempore</a:t>
            </a:r>
            <a:r>
              <a:rPr lang="sr-Latn-CS" sz="2600" dirty="0" smtClean="0"/>
              <a:t>.</a:t>
            </a:r>
            <a:endParaRPr lang="sr-Cyrl-RS" sz="2600" dirty="0" smtClean="0"/>
          </a:p>
          <a:p>
            <a:endParaRPr lang="sr-Cyrl-RS" sz="1000" dirty="0" smtClean="0"/>
          </a:p>
          <a:p>
            <a:r>
              <a:rPr lang="sr-Cyrl-CS" sz="2600" dirty="0" smtClean="0"/>
              <a:t>Узорци су остављани на собној температури 10 минута, а затим се помоћу 1 М </a:t>
            </a:r>
            <a:r>
              <a:rPr lang="sr-Latn-CS" sz="2600" dirty="0" smtClean="0"/>
              <a:t>NaOH</a:t>
            </a:r>
            <a:r>
              <a:rPr lang="sr-Cyrl-CS" sz="2600" dirty="0" smtClean="0"/>
              <a:t> рН вредност подеси на вредности око 12 (рН</a:t>
            </a:r>
            <a:r>
              <a:rPr lang="sr-Latn-CS" sz="2600" dirty="0" smtClean="0"/>
              <a:t>≈</a:t>
            </a:r>
            <a:r>
              <a:rPr lang="sr-Cyrl-CS" sz="2600" dirty="0" smtClean="0"/>
              <a:t>12).</a:t>
            </a:r>
            <a:endParaRPr lang="en-US" sz="2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ОДРЕЂИВАЊЕ ВОДОНИК ПЕРОКСИДА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600" dirty="0" smtClean="0"/>
              <a:t>Концентрација ослобођеног Н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 </a:t>
            </a:r>
            <a:r>
              <a:rPr lang="sr-Cyrl-CS" sz="2600" dirty="0" smtClean="0"/>
              <a:t>у коронарном венском ефлуенту израчунавана је на основу калибрационог дијаграма (стандардне криве), одређиваног за сваки есеј</a:t>
            </a:r>
            <a:r>
              <a:rPr lang="sr-Cyrl-CS" sz="2600" dirty="0" smtClean="0"/>
              <a:t>.</a:t>
            </a:r>
          </a:p>
          <a:p>
            <a:endParaRPr lang="sr-Cyrl-CS" sz="1000" dirty="0" smtClean="0"/>
          </a:p>
          <a:p>
            <a:r>
              <a:rPr lang="sr-Cyrl-CS" sz="2600" dirty="0" smtClean="0"/>
              <a:t>За </a:t>
            </a:r>
            <a:r>
              <a:rPr lang="sr-Cyrl-CS" sz="2600" dirty="0" smtClean="0"/>
              <a:t>конструкцију стандардне криве, користи се стандардни (</a:t>
            </a:r>
            <a:r>
              <a:rPr lang="sr-Latn-CS" sz="2600" i="1" dirty="0" smtClean="0"/>
              <a:t>Stock</a:t>
            </a:r>
            <a:r>
              <a:rPr lang="sr-Cyrl-CS" sz="2600" dirty="0" smtClean="0"/>
              <a:t>) раствор Н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, уз претходну проверу концентрације (А</a:t>
            </a:r>
            <a:r>
              <a:rPr lang="sr-Cyrl-CS" sz="2600" baseline="-25000" dirty="0" smtClean="0"/>
              <a:t>230</a:t>
            </a:r>
            <a:r>
              <a:rPr lang="sr-Cyrl-CS" sz="2600" dirty="0" smtClean="0"/>
              <a:t> за </a:t>
            </a:r>
            <a:r>
              <a:rPr lang="sr-Latn-CS" sz="2600" dirty="0" smtClean="0"/>
              <a:t>10 </a:t>
            </a:r>
            <a:r>
              <a:rPr lang="nb-NO" sz="2600" dirty="0" smtClean="0"/>
              <a:t>m</a:t>
            </a:r>
            <a:r>
              <a:rPr lang="sr-Cyrl-CS" sz="2600" dirty="0" smtClean="0"/>
              <a:t>М Н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 </a:t>
            </a:r>
            <a:r>
              <a:rPr lang="sr-Cyrl-CS" sz="2600" dirty="0" smtClean="0"/>
              <a:t>износи 0,810</a:t>
            </a:r>
            <a:r>
              <a:rPr lang="sr-Cyrl-CS" sz="2600" dirty="0" smtClean="0"/>
              <a:t>).</a:t>
            </a:r>
          </a:p>
          <a:p>
            <a:endParaRPr lang="sr-Cyrl-CS" sz="1000" dirty="0" smtClean="0"/>
          </a:p>
          <a:p>
            <a:r>
              <a:rPr lang="sr-Cyrl-CS" sz="2600" dirty="0" smtClean="0"/>
              <a:t>У 3 епрувете је пипетирано: (уместо коронарног венског ефлуента) 5 </a:t>
            </a:r>
            <a:r>
              <a:rPr lang="en-US" sz="2600" dirty="0" smtClean="0"/>
              <a:t>μ</a:t>
            </a:r>
            <a:r>
              <a:rPr lang="nb-NO" sz="2600" dirty="0" smtClean="0"/>
              <a:t>l</a:t>
            </a:r>
            <a:r>
              <a:rPr lang="sr-Cyrl-CS" sz="2600" dirty="0" smtClean="0"/>
              <a:t>, 10 </a:t>
            </a:r>
            <a:r>
              <a:rPr lang="en-US" sz="2600" dirty="0" smtClean="0"/>
              <a:t>μ</a:t>
            </a:r>
            <a:r>
              <a:rPr lang="nb-NO" sz="2600" dirty="0" smtClean="0"/>
              <a:t>l</a:t>
            </a:r>
            <a:r>
              <a:rPr lang="sr-Cyrl-CS" sz="2600" dirty="0" smtClean="0"/>
              <a:t> и 20 </a:t>
            </a:r>
            <a:r>
              <a:rPr lang="en-US" sz="2600" dirty="0" smtClean="0"/>
              <a:t>μ</a:t>
            </a:r>
            <a:r>
              <a:rPr lang="nb-NO" sz="2600" dirty="0" smtClean="0"/>
              <a:t>l</a:t>
            </a:r>
            <a:r>
              <a:rPr lang="sr-Cyrl-CS" sz="2600" dirty="0" smtClean="0"/>
              <a:t>, 1 </a:t>
            </a:r>
            <a:r>
              <a:rPr lang="nb-NO" sz="2600" dirty="0" smtClean="0"/>
              <a:t>m</a:t>
            </a:r>
            <a:r>
              <a:rPr lang="sr-Cyrl-CS" sz="2600" dirty="0" smtClean="0"/>
              <a:t>М раствора Н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, 200 </a:t>
            </a:r>
            <a:r>
              <a:rPr lang="en-US" sz="2600" dirty="0" smtClean="0"/>
              <a:t>μ</a:t>
            </a:r>
            <a:r>
              <a:rPr lang="nb-NO" sz="2600" dirty="0" smtClean="0"/>
              <a:t>l </a:t>
            </a:r>
            <a:r>
              <a:rPr lang="sr-Cyrl-CS" sz="2600" dirty="0" smtClean="0"/>
              <a:t>дестиловане, 80</a:t>
            </a:r>
            <a:r>
              <a:rPr lang="ru-RU" sz="2600" dirty="0" smtClean="0"/>
              <a:t>0 </a:t>
            </a:r>
            <a:r>
              <a:rPr lang="en-US" sz="2600" dirty="0" smtClean="0"/>
              <a:t>μ</a:t>
            </a:r>
            <a:r>
              <a:rPr lang="nb-NO" sz="2600" dirty="0" smtClean="0"/>
              <a:t>l</a:t>
            </a:r>
            <a:r>
              <a:rPr lang="sr-Cyrl-CS" sz="2600" dirty="0" smtClean="0"/>
              <a:t> раствора фенол црвеног и 10 </a:t>
            </a:r>
            <a:r>
              <a:rPr lang="en-US" sz="2600" dirty="0" smtClean="0"/>
              <a:t>μ</a:t>
            </a:r>
            <a:r>
              <a:rPr lang="nb-NO" sz="2600" dirty="0" smtClean="0"/>
              <a:t>l</a:t>
            </a:r>
            <a:r>
              <a:rPr lang="sr-Cyrl-CS" sz="2600" dirty="0" smtClean="0"/>
              <a:t> (1:20)</a:t>
            </a:r>
            <a:r>
              <a:rPr lang="sr-Latn-CS" sz="2600" dirty="0" smtClean="0"/>
              <a:t> HRPO</a:t>
            </a:r>
            <a:r>
              <a:rPr lang="sr-Cyrl-CS" sz="2600" dirty="0" smtClean="0"/>
              <a:t>.</a:t>
            </a:r>
            <a:endParaRPr lang="en-US" sz="2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ОДРЕЂИВАЊЕ ВОДОНИК ПЕРОКСИДА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600" dirty="0" smtClean="0"/>
              <a:t>Након инкубације од 10 минута на собној температури, подешена је </a:t>
            </a:r>
            <a:r>
              <a:rPr lang="sr-Latn-CS" sz="2600" dirty="0" smtClean="0"/>
              <a:t>pH ≈</a:t>
            </a:r>
            <a:r>
              <a:rPr lang="sr-Cyrl-CS" sz="2600" dirty="0" smtClean="0"/>
              <a:t>12 помоћу 1 М </a:t>
            </a:r>
            <a:r>
              <a:rPr lang="sr-Latn-CS" sz="2600" dirty="0" smtClean="0"/>
              <a:t>NaOH</a:t>
            </a:r>
            <a:r>
              <a:rPr lang="sr-Cyrl-CS" sz="2600" dirty="0" smtClean="0"/>
              <a:t> (10 </a:t>
            </a:r>
            <a:r>
              <a:rPr lang="en-US" sz="2600" dirty="0" smtClean="0"/>
              <a:t>μ</a:t>
            </a:r>
            <a:r>
              <a:rPr lang="nb-NO" sz="2600" dirty="0" smtClean="0"/>
              <a:t>l</a:t>
            </a:r>
            <a:r>
              <a:rPr lang="sr-Cyrl-CS" sz="2600" dirty="0" smtClean="0"/>
              <a:t>).</a:t>
            </a:r>
          </a:p>
          <a:p>
            <a:r>
              <a:rPr lang="sr-Cyrl-CS" sz="2600" dirty="0" smtClean="0"/>
              <a:t>Тако је финална концентрација Н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 у 3 узорака стандарда износила: 2,75; 5,49; и 10,99 </a:t>
            </a:r>
            <a:r>
              <a:rPr lang="sr-Latn-CS" sz="2600" dirty="0" smtClean="0"/>
              <a:t>nmol</a:t>
            </a:r>
            <a:r>
              <a:rPr lang="sr-Cyrl-CS" sz="2600" dirty="0" smtClean="0"/>
              <a:t>/ Н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/</a:t>
            </a:r>
            <a:r>
              <a:rPr lang="sr-Latn-CS" sz="2600" dirty="0" smtClean="0"/>
              <a:t>ml</a:t>
            </a:r>
            <a:r>
              <a:rPr lang="sr-Cyrl-CS" sz="2600" dirty="0" smtClean="0"/>
              <a:t>. </a:t>
            </a:r>
            <a:endParaRPr lang="sr-Cyrl-CS" sz="2600" dirty="0" smtClean="0"/>
          </a:p>
          <a:p>
            <a:r>
              <a:rPr lang="sr-Cyrl-CS" sz="2600" dirty="0" smtClean="0"/>
              <a:t>Апсорбанца </a:t>
            </a:r>
            <a:r>
              <a:rPr lang="sr-Cyrl-CS" sz="2600" dirty="0" smtClean="0"/>
              <a:t>(А) је мерена на таласној дужини максималне апсорпције </a:t>
            </a:r>
            <a:r>
              <a:rPr lang="en-US" sz="2600" dirty="0" smtClean="0">
                <a:sym typeface="Symbol"/>
              </a:rPr>
              <a:t></a:t>
            </a:r>
            <a:r>
              <a:rPr lang="nb-NO" sz="2600" baseline="-25000" dirty="0" smtClean="0"/>
              <a:t>max</a:t>
            </a:r>
            <a:r>
              <a:rPr lang="ru-RU" sz="2600" dirty="0" smtClean="0"/>
              <a:t>=</a:t>
            </a:r>
            <a:r>
              <a:rPr lang="sr-Cyrl-CS" sz="2600" dirty="0" smtClean="0"/>
              <a:t>61</a:t>
            </a:r>
            <a:r>
              <a:rPr lang="ru-RU" sz="2600" dirty="0" smtClean="0"/>
              <a:t>0</a:t>
            </a:r>
            <a:r>
              <a:rPr lang="nb-NO" sz="2600" dirty="0" smtClean="0"/>
              <a:t>nm</a:t>
            </a:r>
            <a:r>
              <a:rPr lang="ru-RU" sz="2600" dirty="0" smtClean="0"/>
              <a:t>, на спектрофотометру, у стакленим киветама запремине 1 </a:t>
            </a:r>
            <a:r>
              <a:rPr lang="sr-Latn-CS" sz="2600" dirty="0" smtClean="0"/>
              <a:t>ml</a:t>
            </a:r>
            <a:r>
              <a:rPr lang="ru-RU" sz="2600" dirty="0" smtClean="0"/>
              <a:t>.</a:t>
            </a:r>
            <a:r>
              <a:rPr lang="sr-Cyrl-CS" sz="2600" dirty="0" smtClean="0"/>
              <a:t> </a:t>
            </a:r>
            <a:endParaRPr lang="sr-Cyrl-CS" sz="2600" dirty="0" smtClean="0"/>
          </a:p>
          <a:p>
            <a:r>
              <a:rPr lang="sr-Cyrl-CS" sz="2600" dirty="0" smtClean="0"/>
              <a:t>Од </a:t>
            </a:r>
            <a:r>
              <a:rPr lang="sr-Cyrl-CS" sz="2600" dirty="0" smtClean="0"/>
              <a:t>добијених апсорбанци одузимана је вредност апсорбанце слепе пробе (</a:t>
            </a:r>
            <a:r>
              <a:rPr lang="sr-Latn-CS" sz="2600" dirty="0" smtClean="0"/>
              <a:t>B</a:t>
            </a:r>
            <a:r>
              <a:rPr lang="sr-Cyrl-CS" sz="2600" dirty="0" smtClean="0"/>
              <a:t>), чиме се добија коначна апсорбанца (∆</a:t>
            </a:r>
            <a:r>
              <a:rPr lang="pt-BR" sz="2600" dirty="0" smtClean="0"/>
              <a:t>A</a:t>
            </a:r>
            <a:r>
              <a:rPr lang="sr-Cyrl-CS" sz="2600" dirty="0" smtClean="0"/>
              <a:t>).</a:t>
            </a:r>
            <a:endParaRPr lang="en-US" sz="2600" dirty="0" smtClean="0"/>
          </a:p>
          <a:p>
            <a:endParaRPr lang="en-US" sz="2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ОДРЕЂИВАЊЕ ВОДОНИК ПЕРОКСИДА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r-Cyrl-CS" sz="2800" dirty="0" smtClean="0"/>
              <a:t>Концентрација, а затим и количина ослобођеног Н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О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 у коронарном венском ефлуенту израчунавана је на основу:</a:t>
            </a:r>
            <a:endParaRPr lang="en-US" sz="2800" dirty="0" smtClean="0"/>
          </a:p>
          <a:p>
            <a:pPr lvl="0">
              <a:buNone/>
            </a:pPr>
            <a:r>
              <a:rPr lang="sr-Cyrl-CS" sz="2800" dirty="0" smtClean="0"/>
              <a:t>1. Фактора </a:t>
            </a:r>
            <a:r>
              <a:rPr lang="sr-Cyrl-CS" sz="2800" dirty="0" smtClean="0"/>
              <a:t>апсорбанце (</a:t>
            </a:r>
            <a:r>
              <a:rPr lang="sr-Latn-CS" sz="2800" dirty="0" smtClean="0"/>
              <a:t>F</a:t>
            </a:r>
            <a:r>
              <a:rPr lang="sr-Cyrl-CS" sz="2800" dirty="0" smtClean="0"/>
              <a:t>) по једном </a:t>
            </a:r>
            <a:r>
              <a:rPr lang="sr-Latn-CS" sz="2800" dirty="0" smtClean="0"/>
              <a:t>nmol</a:t>
            </a:r>
            <a:r>
              <a:rPr lang="sr-Cyrl-CS" sz="2800" dirty="0" smtClean="0"/>
              <a:t>-у водоник пероксида:</a:t>
            </a:r>
            <a:endParaRPr lang="en-US" sz="2800" dirty="0" smtClean="0"/>
          </a:p>
          <a:p>
            <a:pPr algn="ctr">
              <a:buNone/>
            </a:pPr>
            <a:r>
              <a:rPr lang="sr-Latn-CS" sz="2800" dirty="0" smtClean="0"/>
              <a:t>F= </a:t>
            </a:r>
            <a:r>
              <a:rPr lang="sr-Cyrl-CS" sz="2800" dirty="0" smtClean="0"/>
              <a:t>∆</a:t>
            </a:r>
            <a:r>
              <a:rPr lang="pt-BR" sz="2800" dirty="0" smtClean="0"/>
              <a:t>A</a:t>
            </a:r>
            <a:r>
              <a:rPr lang="sr-Cyrl-CS" sz="2800" dirty="0" smtClean="0"/>
              <a:t>/</a:t>
            </a:r>
            <a:r>
              <a:rPr lang="pt-BR" sz="2800" dirty="0" smtClean="0"/>
              <a:t>nmol</a:t>
            </a:r>
            <a:r>
              <a:rPr lang="sr-Cyrl-CS" sz="2800" dirty="0" smtClean="0"/>
              <a:t> Н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О</a:t>
            </a:r>
            <a:r>
              <a:rPr lang="sr-Cyrl-CS" sz="2800" baseline="-25000" dirty="0" smtClean="0"/>
              <a:t>2</a:t>
            </a:r>
            <a:r>
              <a:rPr lang="sr-Latn-CS" sz="2800" dirty="0" smtClean="0"/>
              <a:t>/</a:t>
            </a:r>
            <a:r>
              <a:rPr lang="sr-Latn-CS" sz="2800" i="1" dirty="0" smtClean="0"/>
              <a:t>cuv</a:t>
            </a:r>
            <a:endParaRPr lang="en-US" sz="2800" dirty="0" smtClean="0"/>
          </a:p>
          <a:p>
            <a:pPr lvl="0">
              <a:buNone/>
            </a:pPr>
            <a:r>
              <a:rPr lang="sr-Cyrl-CS" sz="2800" dirty="0" smtClean="0"/>
              <a:t>2. На </a:t>
            </a:r>
            <a:r>
              <a:rPr lang="sr-Cyrl-CS" sz="2800" dirty="0" smtClean="0"/>
              <a:t>основу вредности апсорбанце узорка при </a:t>
            </a:r>
            <a:r>
              <a:rPr lang="en-US" sz="2800" dirty="0" smtClean="0">
                <a:sym typeface="Symbol"/>
              </a:rPr>
              <a:t></a:t>
            </a:r>
            <a:r>
              <a:rPr lang="nb-NO" sz="2800" baseline="-25000" dirty="0" smtClean="0"/>
              <a:t>max</a:t>
            </a:r>
            <a:r>
              <a:rPr lang="sr-Cyrl-CS" sz="2800" dirty="0" smtClean="0"/>
              <a:t>=610</a:t>
            </a:r>
            <a:r>
              <a:rPr lang="nb-NO" sz="2800" dirty="0" smtClean="0"/>
              <a:t>nm</a:t>
            </a:r>
            <a:r>
              <a:rPr lang="sr-Cyrl-CS" sz="2800" dirty="0" smtClean="0"/>
              <a:t> (</a:t>
            </a:r>
            <a:r>
              <a:rPr lang="pt-BR" sz="2800" dirty="0" smtClean="0"/>
              <a:t>A</a:t>
            </a:r>
            <a:r>
              <a:rPr lang="pt-BR" sz="2800" baseline="-25000" dirty="0" smtClean="0"/>
              <a:t>u</a:t>
            </a:r>
            <a:r>
              <a:rPr lang="sr-Cyrl-CS" sz="2800" dirty="0" smtClean="0"/>
              <a:t>) и њеног упоређивања са слепом пробом (</a:t>
            </a:r>
            <a:r>
              <a:rPr lang="pt-BR" sz="2800" dirty="0" smtClean="0"/>
              <a:t>A</a:t>
            </a:r>
            <a:r>
              <a:rPr lang="pt-BR" sz="2800" baseline="-25000" dirty="0" smtClean="0"/>
              <a:t>sp</a:t>
            </a:r>
            <a:r>
              <a:rPr lang="sr-Cyrl-CS" sz="2800" dirty="0" smtClean="0"/>
              <a:t>) израчунава се финална апсорбанца (∆</a:t>
            </a:r>
            <a:r>
              <a:rPr lang="pt-BR" sz="2800" dirty="0" smtClean="0"/>
              <a:t>A</a:t>
            </a:r>
            <a:r>
              <a:rPr lang="sr-Cyrl-CS" sz="2800" dirty="0" smtClean="0"/>
              <a:t>) (А</a:t>
            </a:r>
            <a:r>
              <a:rPr lang="sr-Latn-CS" sz="2800" dirty="0" smtClean="0"/>
              <a:t>=</a:t>
            </a:r>
            <a:r>
              <a:rPr lang="pt-BR" sz="2800" dirty="0" smtClean="0"/>
              <a:t>A</a:t>
            </a:r>
            <a:r>
              <a:rPr lang="pt-BR" sz="2800" baseline="-25000" dirty="0" smtClean="0"/>
              <a:t>u</a:t>
            </a:r>
            <a:r>
              <a:rPr lang="sr-Cyrl-CS" sz="2800" dirty="0" smtClean="0"/>
              <a:t>-</a:t>
            </a:r>
            <a:r>
              <a:rPr lang="pt-BR" sz="2800" dirty="0" smtClean="0"/>
              <a:t>A</a:t>
            </a:r>
            <a:r>
              <a:rPr lang="pt-BR" sz="2800" baseline="-25000" dirty="0" smtClean="0"/>
              <a:t>sp</a:t>
            </a:r>
            <a:r>
              <a:rPr lang="sr-Cyrl-CS" sz="2800" dirty="0" smtClean="0"/>
              <a:t>). Помоћу овако добијене апсорбанце, фактора </a:t>
            </a:r>
            <a:r>
              <a:rPr lang="sr-Latn-CS" sz="2800" dirty="0" smtClean="0"/>
              <a:t>F</a:t>
            </a:r>
            <a:r>
              <a:rPr lang="sr-Cyrl-CS" sz="2800" dirty="0" smtClean="0"/>
              <a:t> и количине коронарног венског ефлуента употребљеног у есеју (200 </a:t>
            </a:r>
            <a:r>
              <a:rPr lang="sr-Latn-CS" sz="2800" dirty="0" smtClean="0"/>
              <a:t>μl</a:t>
            </a:r>
            <a:r>
              <a:rPr lang="sr-Cyrl-CS" sz="2800" dirty="0" smtClean="0"/>
              <a:t>) израчунавана је концентрација и количина Н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О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 у коронарном венском ефлуенту по формули:</a:t>
            </a:r>
            <a:endParaRPr lang="en-US" sz="2800" dirty="0" smtClean="0"/>
          </a:p>
          <a:p>
            <a:pPr algn="ctr">
              <a:buNone/>
            </a:pPr>
            <a:r>
              <a:rPr lang="sr-Latn-CS" sz="2800" b="1" dirty="0" smtClean="0"/>
              <a:t>nmol </a:t>
            </a:r>
            <a:r>
              <a:rPr lang="sr-Cyrl-CS" sz="2800" b="1" dirty="0" smtClean="0"/>
              <a:t>Н</a:t>
            </a:r>
            <a:r>
              <a:rPr lang="sr-Cyrl-CS" sz="2800" b="1" baseline="-25000" dirty="0" smtClean="0"/>
              <a:t>2</a:t>
            </a:r>
            <a:r>
              <a:rPr lang="sr-Cyrl-CS" sz="2800" b="1" dirty="0" smtClean="0"/>
              <a:t>О</a:t>
            </a:r>
            <a:r>
              <a:rPr lang="sr-Cyrl-CS" sz="2800" b="1" baseline="-25000" dirty="0" smtClean="0"/>
              <a:t>2</a:t>
            </a:r>
            <a:r>
              <a:rPr lang="sr-Latn-CS" sz="2800" b="1" dirty="0" smtClean="0"/>
              <a:t>/ml </a:t>
            </a:r>
            <a:r>
              <a:rPr lang="sr-Cyrl-CS" sz="2800" b="1" dirty="0" smtClean="0"/>
              <a:t>ефлуент</a:t>
            </a:r>
            <a:r>
              <a:rPr lang="sr-Latn-CS" sz="2800" b="1" dirty="0" smtClean="0"/>
              <a:t>a = </a:t>
            </a:r>
            <a:r>
              <a:rPr lang="ru-RU" sz="2800" dirty="0" smtClean="0"/>
              <a:t>∆</a:t>
            </a:r>
            <a:r>
              <a:rPr lang="pt-BR" sz="2800" b="1" dirty="0" smtClean="0"/>
              <a:t>A</a:t>
            </a:r>
            <a:r>
              <a:rPr lang="sr-Cyrl-CS" sz="2800" b="1" dirty="0" smtClean="0"/>
              <a:t>/ </a:t>
            </a:r>
            <a:r>
              <a:rPr lang="sr-Latn-CS" sz="2800" b="1" dirty="0" smtClean="0"/>
              <a:t>F</a:t>
            </a:r>
            <a:endParaRPr lang="sr-Cyrl-RS" sz="2800" dirty="0" smtClean="0"/>
          </a:p>
          <a:p>
            <a:pPr marL="0" indent="0">
              <a:buNone/>
            </a:pPr>
            <a:r>
              <a:rPr lang="sr-Cyrl-CS" sz="2800" dirty="0" smtClean="0"/>
              <a:t>3</a:t>
            </a:r>
            <a:r>
              <a:rPr lang="sr-Cyrl-CS" sz="2800" dirty="0" smtClean="0"/>
              <a:t>. Након тога,</a:t>
            </a:r>
            <a:r>
              <a:rPr lang="sr-Cyrl-CS" sz="2800" b="1" i="1" dirty="0" smtClean="0"/>
              <a:t> </a:t>
            </a:r>
            <a:r>
              <a:rPr lang="sr-Cyrl-CS" sz="2800" dirty="0" smtClean="0"/>
              <a:t>количина ослобођеног Н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О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 по граму срчаног ткива се одређивала помоћу једначине:</a:t>
            </a:r>
            <a:endParaRPr lang="en-US" sz="2800" dirty="0" smtClean="0"/>
          </a:p>
          <a:p>
            <a:pPr algn="ctr">
              <a:buNone/>
            </a:pPr>
            <a:r>
              <a:rPr lang="sr-Latn-CS" sz="2800" b="1" dirty="0" smtClean="0"/>
              <a:t>nmol </a:t>
            </a:r>
            <a:r>
              <a:rPr lang="sr-Cyrl-CS" sz="2800" b="1" dirty="0" smtClean="0"/>
              <a:t>Н</a:t>
            </a:r>
            <a:r>
              <a:rPr lang="sr-Cyrl-CS" sz="2800" b="1" baseline="-25000" dirty="0" smtClean="0"/>
              <a:t>2</a:t>
            </a:r>
            <a:r>
              <a:rPr lang="sr-Cyrl-CS" sz="2800" b="1" dirty="0" smtClean="0"/>
              <a:t>О</a:t>
            </a:r>
            <a:r>
              <a:rPr lang="sr-Cyrl-CS" sz="2800" b="1" baseline="-25000" dirty="0" smtClean="0"/>
              <a:t>2</a:t>
            </a:r>
            <a:r>
              <a:rPr lang="sr-Cyrl-CS" sz="2800" b="1" dirty="0" smtClean="0"/>
              <a:t>/</a:t>
            </a:r>
            <a:r>
              <a:rPr lang="sr-Latn-CS" sz="2800" b="1" dirty="0" smtClean="0"/>
              <a:t>ml </a:t>
            </a:r>
            <a:r>
              <a:rPr lang="sr-Cyrl-CS" sz="2800" b="1" dirty="0" smtClean="0"/>
              <a:t>/минут/</a:t>
            </a:r>
            <a:r>
              <a:rPr lang="sr-Latn-CS" sz="2800" b="1" dirty="0" smtClean="0"/>
              <a:t>g wt = </a:t>
            </a:r>
            <a:r>
              <a:rPr lang="sr-Cyrl-CS" sz="2800" dirty="0" smtClean="0"/>
              <a:t>∆</a:t>
            </a:r>
            <a:r>
              <a:rPr lang="pt-BR" sz="2800" b="1" dirty="0" smtClean="0"/>
              <a:t>A</a:t>
            </a:r>
            <a:r>
              <a:rPr lang="sr-Cyrl-CS" sz="2800" b="1" dirty="0" smtClean="0"/>
              <a:t>/</a:t>
            </a:r>
            <a:r>
              <a:rPr lang="sr-Latn-CS" sz="2800" b="1" dirty="0" smtClean="0"/>
              <a:t>F </a:t>
            </a:r>
            <a:r>
              <a:rPr lang="pt-BR" sz="2800" b="1" dirty="0" smtClean="0"/>
              <a:t>x CF</a:t>
            </a:r>
            <a:r>
              <a:rPr lang="sr-Cyrl-CS" sz="2800" b="1" dirty="0" smtClean="0"/>
              <a:t>/</a:t>
            </a:r>
            <a:r>
              <a:rPr lang="pt-BR" sz="2800" b="1" dirty="0" smtClean="0"/>
              <a:t>m</a:t>
            </a:r>
            <a:r>
              <a:rPr lang="ru-RU" sz="2800" b="1" baseline="-25000" dirty="0" smtClean="0"/>
              <a:t>срца</a:t>
            </a:r>
            <a:endParaRPr lang="en-US" sz="2800" dirty="0" smtClean="0"/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dirty="0"/>
              <a:t>МЕХАНИЗМИ АНТИОКСИДАЦИОНЕ ЗАШТИТЕ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Доц. др Иван Срејовић</a:t>
            </a:r>
            <a:endParaRPr lang="en-US" dirty="0"/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547813" y="653787"/>
            <a:ext cx="61198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RS" sz="2400" b="1" dirty="0" smtClean="0">
                <a:latin typeface="Calibri" pitchFamily="34" charset="0"/>
              </a:rPr>
              <a:t>ФАКУЛТЕТ МЕДИЦИНСКИХ НАУКА</a:t>
            </a:r>
          </a:p>
          <a:p>
            <a:pPr algn="ctr"/>
            <a:r>
              <a:rPr lang="sr-Cyrl-RS" sz="2400" b="1" dirty="0" smtClean="0">
                <a:latin typeface="Calibri" pitchFamily="34" charset="0"/>
              </a:rPr>
              <a:t>УНИВЕРЗИТЕТ У КРАГУЈЕВЦУ</a:t>
            </a:r>
            <a:endParaRPr lang="en-US" sz="2400" b="1" dirty="0">
              <a:latin typeface="Calibri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650" y="404813"/>
            <a:ext cx="10414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74" descr="m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213" y="188913"/>
            <a:ext cx="10287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24" y="332656"/>
            <a:ext cx="8568952" cy="63367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r-Cyrl-CS" sz="2400" dirty="0"/>
              <a:t>У циљу контроле продукције </a:t>
            </a:r>
            <a:r>
              <a:rPr lang="sr-Latn-CS" sz="2400" dirty="0"/>
              <a:t>ROS</a:t>
            </a:r>
            <a:r>
              <a:rPr lang="sr-Cyrl-CS" sz="2400" dirty="0"/>
              <a:t> и </a:t>
            </a:r>
            <a:r>
              <a:rPr lang="sr-Cyrl-CS" sz="2400" dirty="0" smtClean="0"/>
              <a:t>других реактивних </a:t>
            </a:r>
            <a:r>
              <a:rPr lang="sr-Cyrl-CS" sz="2400" dirty="0"/>
              <a:t>врста, како би се ћелије заштитиле од погубних ефеката оксидационог стреса, развиле су се бројне методе антиоксидационе заштите. Систем антиоксидационе заштите може да се подели у неколико </a:t>
            </a:r>
            <a:r>
              <a:rPr lang="sr-Cyrl-CS" sz="2400" dirty="0" smtClean="0"/>
              <a:t>нивоа:</a:t>
            </a:r>
          </a:p>
          <a:p>
            <a:pPr lvl="0"/>
            <a:r>
              <a:rPr lang="sr-Cyrl-CS" sz="2400" dirty="0"/>
              <a:t>елементе </a:t>
            </a:r>
            <a:r>
              <a:rPr lang="sr-Cyrl-CS" sz="2400" b="1" dirty="0"/>
              <a:t>примарне</a:t>
            </a:r>
            <a:r>
              <a:rPr lang="sr-Cyrl-CS" sz="2400" dirty="0"/>
              <a:t> антиоксидационе заштите чине ензими који имају улогу у разградњи слободних радикала (супероксид дисмутаза (SOD), каталаза (CAT), глутатион пероксидаза (GPx) и глутатион редуктаза (GR)), као и поједина неензимска једињења, попут глутатиона (GSH), аскорбинске киселине, β-каротена, </a:t>
            </a:r>
            <a:r>
              <a:rPr lang="sr-Cyrl-CS" sz="2400" dirty="0" smtClean="0"/>
              <a:t>α-токоферола;</a:t>
            </a:r>
            <a:endParaRPr lang="en-US" sz="2400" dirty="0"/>
          </a:p>
          <a:p>
            <a:pPr lvl="0"/>
            <a:r>
              <a:rPr lang="sr-Cyrl-CS" sz="2400" b="1" dirty="0"/>
              <a:t>секундарни</a:t>
            </a:r>
            <a:r>
              <a:rPr lang="sr-Cyrl-CS" sz="2400" dirty="0"/>
              <a:t> ниво антиоксидационе заштите обухвата специфичне оксидоредуктазе, као што су тиол трансферазе, протеин-</a:t>
            </a:r>
            <a:r>
              <a:rPr lang="sr-Latn-CS" sz="2400" dirty="0"/>
              <a:t>ADP-</a:t>
            </a:r>
            <a:r>
              <a:rPr lang="sr-Cyrl-CS" sz="2400" dirty="0"/>
              <a:t>рибозилтрансферазе, и </a:t>
            </a:r>
            <a:r>
              <a:rPr lang="sr-Latn-CS" sz="2400" dirty="0"/>
              <a:t>A</a:t>
            </a:r>
            <a:r>
              <a:rPr lang="sr-Cyrl-CS" sz="2400" dirty="0"/>
              <a:t>Т</a:t>
            </a:r>
            <a:r>
              <a:rPr lang="sr-Latn-CS" sz="2400" dirty="0"/>
              <a:t>P</a:t>
            </a:r>
            <a:r>
              <a:rPr lang="sr-Cyrl-CS" sz="2400" dirty="0"/>
              <a:t> и Са</a:t>
            </a:r>
            <a:r>
              <a:rPr lang="sr-Cyrl-CS" sz="2400" baseline="30000" dirty="0"/>
              <a:t>2+</a:t>
            </a:r>
            <a:r>
              <a:rPr lang="sr-Cyrl-CS" sz="2400" dirty="0"/>
              <a:t> независне трансферазе, пигменте (као што је мелатонин), и неке стабилне липидне молекуле (LDL);</a:t>
            </a:r>
            <a:endParaRPr lang="en-US" sz="2400" dirty="0"/>
          </a:p>
          <a:p>
            <a:pPr lvl="0"/>
            <a:r>
              <a:rPr lang="sr-Cyrl-CS" sz="2400" b="1" dirty="0"/>
              <a:t>терцијарни</a:t>
            </a:r>
            <a:r>
              <a:rPr lang="sr-Cyrl-CS" sz="2400" dirty="0"/>
              <a:t> ниво антиоксидационе заштите обухвата протеине који везују прелазне метале (церулоплазмин који везује бакар, апоферитин који везује </a:t>
            </a:r>
            <a:r>
              <a:rPr lang="sr-Cyrl-CS" sz="2400" dirty="0" smtClean="0"/>
              <a:t>гвожђе).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/>
          </a:bodyPr>
          <a:lstStyle/>
          <a:p>
            <a:r>
              <a:rPr lang="sr-Cyrl-CS" sz="2800" dirty="0"/>
              <a:t>Супероксид дисмутаза (SOD) је металопротеин који 10.000 пута убрзава реакцију дисмутације супероксид анјон радикала (O</a:t>
            </a:r>
            <a:r>
              <a:rPr lang="sr-Cyrl-CS" sz="2800" baseline="-25000" dirty="0"/>
              <a:t>2</a:t>
            </a:r>
            <a:r>
              <a:rPr lang="sr-Cyrl-CS" sz="2800" baseline="30000" dirty="0"/>
              <a:t>•–</a:t>
            </a:r>
            <a:r>
              <a:rPr lang="sr-Cyrl-CS" sz="2800" dirty="0"/>
              <a:t>) у водоник пероксид (</a:t>
            </a:r>
            <a:r>
              <a:rPr lang="en-US" sz="2800" dirty="0"/>
              <a:t>H</a:t>
            </a:r>
            <a:r>
              <a:rPr lang="sr-Cyrl-CS" sz="2800" baseline="-25000" dirty="0"/>
              <a:t>2</a:t>
            </a:r>
            <a:r>
              <a:rPr lang="en-US" sz="2800" dirty="0"/>
              <a:t>O</a:t>
            </a:r>
            <a:r>
              <a:rPr lang="sr-Cyrl-CS" sz="2800" baseline="-25000" dirty="0"/>
              <a:t>2</a:t>
            </a:r>
            <a:r>
              <a:rPr lang="sr-Cyrl-CS" sz="2800" dirty="0" smtClean="0"/>
              <a:t>):</a:t>
            </a:r>
          </a:p>
          <a:p>
            <a:endParaRPr lang="sr-Cyrl-CS" sz="2800" dirty="0" smtClean="0"/>
          </a:p>
          <a:p>
            <a:pPr algn="ctr">
              <a:buNone/>
            </a:pPr>
            <a:r>
              <a:rPr lang="sr-Cyrl-CS" sz="3600" dirty="0"/>
              <a:t>O</a:t>
            </a:r>
            <a:r>
              <a:rPr lang="sr-Cyrl-CS" sz="3600" baseline="-25000" dirty="0"/>
              <a:t>2</a:t>
            </a:r>
            <a:r>
              <a:rPr lang="sr-Cyrl-CS" sz="3600" baseline="30000" dirty="0"/>
              <a:t>•–</a:t>
            </a:r>
            <a:r>
              <a:rPr lang="sr-Cyrl-CS" sz="3600" dirty="0"/>
              <a:t> + O</a:t>
            </a:r>
            <a:r>
              <a:rPr lang="sr-Cyrl-CS" sz="3600" baseline="-25000" dirty="0"/>
              <a:t>2</a:t>
            </a:r>
            <a:r>
              <a:rPr lang="sr-Cyrl-CS" sz="3600" baseline="30000" dirty="0"/>
              <a:t>•–</a:t>
            </a:r>
            <a:r>
              <a:rPr lang="sr-Cyrl-CS" sz="3600" dirty="0"/>
              <a:t> + 2Н</a:t>
            </a:r>
            <a:r>
              <a:rPr lang="sr-Cyrl-CS" sz="3600" baseline="30000" dirty="0"/>
              <a:t>+</a:t>
            </a:r>
            <a:r>
              <a:rPr lang="sr-Cyrl-CS" sz="3600" dirty="0"/>
              <a:t> </a:t>
            </a:r>
            <a:r>
              <a:rPr lang="hr-HR" sz="3600" dirty="0"/>
              <a:t> </a:t>
            </a:r>
            <a:r>
              <a:rPr lang="en-US" sz="3600" dirty="0"/>
              <a:t>H</a:t>
            </a:r>
            <a:r>
              <a:rPr lang="ru-RU" sz="3600" baseline="-25000" dirty="0"/>
              <a:t>2</a:t>
            </a:r>
            <a:r>
              <a:rPr lang="en-US" sz="3600" dirty="0"/>
              <a:t>O</a:t>
            </a:r>
            <a:r>
              <a:rPr lang="ru-RU" sz="3600" baseline="-25000" dirty="0"/>
              <a:t>2</a:t>
            </a:r>
            <a:r>
              <a:rPr lang="ru-RU" sz="3600" dirty="0"/>
              <a:t> + О</a:t>
            </a:r>
            <a:r>
              <a:rPr lang="ru-RU" sz="3600" baseline="-25000" dirty="0"/>
              <a:t>2</a:t>
            </a:r>
            <a:endParaRPr lang="en-US" sz="2400" dirty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CS" sz="2400" dirty="0"/>
              <a:t>SOD постоји у свим аеробним организмима, и у свим одељцима ћелије где постоји продукција </a:t>
            </a:r>
            <a:r>
              <a:rPr lang="sr-Latn-CS" sz="2400" dirty="0"/>
              <a:t>ROS</a:t>
            </a:r>
            <a:r>
              <a:rPr lang="sr-Cyrl-CS" sz="2400" dirty="0"/>
              <a:t>. У зависности од врсте метала који има улогу кофактора постоји више врста </a:t>
            </a:r>
            <a:r>
              <a:rPr lang="sr-Cyrl-CS" sz="2400" dirty="0" smtClean="0"/>
              <a:t>SOD:</a:t>
            </a:r>
          </a:p>
          <a:p>
            <a:pPr lvl="0"/>
            <a:r>
              <a:rPr lang="sr-Cyrl-CS" sz="2400" dirty="0"/>
              <a:t>Cu,Zn-SOD, за чију је активност неопходно присуство бакра и цинка, и која се налази у интермембранском простору митохондрија и цитоплазми ћелија;</a:t>
            </a:r>
            <a:endParaRPr lang="en-US" sz="2400" dirty="0"/>
          </a:p>
          <a:p>
            <a:pPr lvl="0"/>
            <a:r>
              <a:rPr lang="sr-Cyrl-CS" sz="2400" dirty="0"/>
              <a:t>Mn-SOD или митохондријска </a:t>
            </a:r>
            <a:r>
              <a:rPr lang="en-US" sz="2400" dirty="0"/>
              <a:t>SOD</a:t>
            </a:r>
            <a:r>
              <a:rPr lang="sr-Cyrl-CS" sz="2400" dirty="0"/>
              <a:t>, чији активни центар садржи манган, и који се налази у матриксу митохондрија;</a:t>
            </a:r>
            <a:endParaRPr lang="en-US" sz="2400" dirty="0"/>
          </a:p>
          <a:p>
            <a:pPr lvl="0"/>
            <a:r>
              <a:rPr lang="sr-Cyrl-CS" sz="2400" dirty="0"/>
              <a:t>EC-SOD или екстрацелуларна </a:t>
            </a:r>
            <a:r>
              <a:rPr lang="en-US" sz="2400" dirty="0"/>
              <a:t>SOD</a:t>
            </a:r>
            <a:r>
              <a:rPr lang="sr-Cyrl-CS" sz="2400" dirty="0"/>
              <a:t>; и</a:t>
            </a:r>
            <a:endParaRPr lang="en-US" sz="2400" dirty="0"/>
          </a:p>
          <a:p>
            <a:pPr lvl="0"/>
            <a:r>
              <a:rPr lang="sr-Latn-CS" sz="2400" dirty="0"/>
              <a:t>Fe-</a:t>
            </a:r>
            <a:r>
              <a:rPr lang="sr-Cyrl-CS" sz="2400" dirty="0"/>
              <a:t>SOD</a:t>
            </a:r>
            <a:r>
              <a:rPr lang="sr-Latn-CS" sz="2400" dirty="0"/>
              <a:t>, </a:t>
            </a:r>
            <a:r>
              <a:rPr lang="sr-Cyrl-CS" sz="2400" dirty="0"/>
              <a:t>која садржи гвожђе и постоји у хлоропластима биљака.</a:t>
            </a:r>
            <a:endParaRPr lang="en-US" sz="2400" dirty="0"/>
          </a:p>
          <a:p>
            <a:pPr marL="0" indent="0">
              <a:buNone/>
            </a:pPr>
            <a:endParaRPr lang="sr-Cyrl-CS" sz="2400" dirty="0" smtClean="0"/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sr-Cyrl-CS" sz="2600" dirty="0"/>
              <a:t>Све облике SOD кодирају гени у једру који су осетљиви на промене у окружењу, пре свега на стварање појединих облика </a:t>
            </a:r>
            <a:r>
              <a:rPr lang="sr-Latn-CS" sz="2600" dirty="0"/>
              <a:t>ROS</a:t>
            </a:r>
            <a:r>
              <a:rPr lang="sr-Cyrl-CS" sz="2600" dirty="0"/>
              <a:t> и сигналне механизме које </a:t>
            </a:r>
            <a:r>
              <a:rPr lang="sr-Cyrl-CS" sz="2600" dirty="0" smtClean="0"/>
              <a:t>покрећу; </a:t>
            </a:r>
          </a:p>
          <a:p>
            <a:endParaRPr lang="sr-Cyrl-CS" sz="2600" dirty="0" smtClean="0"/>
          </a:p>
          <a:p>
            <a:r>
              <a:rPr lang="sr-Cyrl-CS" sz="2600" dirty="0" smtClean="0"/>
              <a:t>Наведени </a:t>
            </a:r>
            <a:r>
              <a:rPr lang="sr-Cyrl-CS" sz="2600" dirty="0"/>
              <a:t>облици SOD се у великој мери разликују по протеинској структури, металима који имају улогу кофактора, локализацији одговарајућег гена на хромозомима (</a:t>
            </a:r>
            <a:r>
              <a:rPr lang="sr-Cyrl-CS" sz="2600" i="1" dirty="0"/>
              <a:t>sod1</a:t>
            </a:r>
            <a:r>
              <a:rPr lang="sr-Cyrl-CS" sz="2600" dirty="0"/>
              <a:t> ген - 4</a:t>
            </a:r>
            <a:r>
              <a:rPr lang="en-US" sz="2600" dirty="0"/>
              <a:t>p</a:t>
            </a:r>
            <a:r>
              <a:rPr lang="sr-Cyrl-CS" sz="2600" dirty="0"/>
              <a:t>15.1–15.3, </a:t>
            </a:r>
            <a:r>
              <a:rPr lang="sr-Cyrl-CS" sz="2600" i="1" dirty="0"/>
              <a:t>sod2</a:t>
            </a:r>
            <a:r>
              <a:rPr lang="sr-Cyrl-CS" sz="2600" dirty="0"/>
              <a:t> ген - 6q25.3, </a:t>
            </a:r>
            <a:r>
              <a:rPr lang="sr-Cyrl-CS" sz="2600" i="1" dirty="0"/>
              <a:t>sod3</a:t>
            </a:r>
            <a:r>
              <a:rPr lang="sr-Cyrl-CS" sz="2600" dirty="0"/>
              <a:t> ген - 21</a:t>
            </a:r>
            <a:r>
              <a:rPr lang="en-US" sz="2600" dirty="0"/>
              <a:t>q</a:t>
            </a:r>
            <a:r>
              <a:rPr lang="sr-Cyrl-CS" sz="2600" dirty="0"/>
              <a:t>22.11), али сви катализују реакцију која је претходно </a:t>
            </a:r>
            <a:r>
              <a:rPr lang="sr-Cyrl-CS" sz="2600" dirty="0" smtClean="0"/>
              <a:t>наведена.</a:t>
            </a: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endParaRPr lang="sr-Cyrl-CS" sz="2400" dirty="0" smtClean="0"/>
          </a:p>
          <a:p>
            <a:r>
              <a:rPr lang="sr-Cyrl-CS" sz="2400" dirty="0" smtClean="0"/>
              <a:t>Cu,Zn-SOD </a:t>
            </a:r>
            <a:r>
              <a:rPr lang="sr-Cyrl-CS" sz="2400" dirty="0"/>
              <a:t>је супероксид дисмутаза која је откривена, и прво је названа еритрокупреин или </a:t>
            </a:r>
            <a:r>
              <a:rPr lang="sr-Cyrl-CS" sz="2400" dirty="0" smtClean="0"/>
              <a:t>хемокупреин. </a:t>
            </a:r>
          </a:p>
          <a:p>
            <a:pPr>
              <a:buNone/>
            </a:pPr>
            <a:endParaRPr lang="sr-Cyrl-CS" sz="1200" dirty="0" smtClean="0"/>
          </a:p>
          <a:p>
            <a:r>
              <a:rPr lang="sr-Cyrl-CS" sz="2400" dirty="0" smtClean="0"/>
              <a:t>Налази </a:t>
            </a:r>
            <a:r>
              <a:rPr lang="sr-Cyrl-CS" sz="2400" dirty="0"/>
              <a:t>се у цитоплазми, једру, микрозомима и </a:t>
            </a:r>
            <a:r>
              <a:rPr lang="sr-Cyrl-CS" sz="2400" dirty="0" smtClean="0"/>
              <a:t>интермембранском </a:t>
            </a:r>
            <a:r>
              <a:rPr lang="sr-Cyrl-CS" sz="2400" dirty="0"/>
              <a:t>простору </a:t>
            </a:r>
            <a:r>
              <a:rPr lang="sr-Cyrl-CS" sz="2400" dirty="0" smtClean="0"/>
              <a:t>митохондрија. </a:t>
            </a:r>
            <a:endParaRPr lang="sr-Cyrl-CS" sz="2400" dirty="0"/>
          </a:p>
          <a:p>
            <a:pPr>
              <a:buNone/>
            </a:pPr>
            <a:endParaRPr lang="sr-Cyrl-CS" sz="1200" dirty="0" smtClean="0"/>
          </a:p>
          <a:p>
            <a:r>
              <a:rPr lang="sr-Cyrl-CS" sz="2400" dirty="0" smtClean="0"/>
              <a:t>У </a:t>
            </a:r>
            <a:r>
              <a:rPr lang="sr-Cyrl-CS" sz="2400" dirty="0"/>
              <a:t>активности Cu,Zn-SOD, Cu</a:t>
            </a:r>
            <a:r>
              <a:rPr lang="sr-Cyrl-CS" sz="2400" baseline="30000" dirty="0"/>
              <a:t>2+</a:t>
            </a:r>
            <a:r>
              <a:rPr lang="sr-Cyrl-CS" sz="2400" dirty="0"/>
              <a:t> учествује у процесима оксидације и редукције, док Zn</a:t>
            </a:r>
            <a:r>
              <a:rPr lang="sr-Cyrl-CS" sz="2400" baseline="30000" dirty="0"/>
              <a:t>2+</a:t>
            </a:r>
            <a:r>
              <a:rPr lang="sr-Cyrl-CS" sz="2400" dirty="0"/>
              <a:t> омогућава одржавање стабилности </a:t>
            </a:r>
            <a:r>
              <a:rPr lang="sr-Cyrl-CS" sz="2400" dirty="0" smtClean="0"/>
              <a:t>ензима:</a:t>
            </a:r>
          </a:p>
          <a:p>
            <a:endParaRPr lang="sr-Cyrl-CS" sz="1200" dirty="0" smtClean="0"/>
          </a:p>
          <a:p>
            <a:pPr algn="ctr">
              <a:buNone/>
            </a:pPr>
            <a:r>
              <a:rPr lang="pl-PL" sz="2400" dirty="0"/>
              <a:t>SOD – Cu</a:t>
            </a:r>
            <a:r>
              <a:rPr lang="pl-PL" sz="2400" baseline="30000" dirty="0"/>
              <a:t>2+</a:t>
            </a:r>
            <a:r>
              <a:rPr lang="pl-PL" sz="2400" dirty="0"/>
              <a:t> + </a:t>
            </a:r>
            <a:r>
              <a:rPr lang="sr-Cyrl-CS" sz="2400" dirty="0"/>
              <a:t>O</a:t>
            </a:r>
            <a:r>
              <a:rPr lang="sr-Cyrl-CS" sz="2400" baseline="-25000" dirty="0"/>
              <a:t>2</a:t>
            </a:r>
            <a:r>
              <a:rPr lang="sr-Cyrl-CS" sz="2400" baseline="30000" dirty="0"/>
              <a:t>•–</a:t>
            </a:r>
            <a:r>
              <a:rPr lang="sr-Cyrl-CS" sz="2400" dirty="0"/>
              <a:t> → </a:t>
            </a:r>
            <a:r>
              <a:rPr lang="pl-PL" sz="2400" dirty="0"/>
              <a:t>SOD – Cu</a:t>
            </a:r>
            <a:r>
              <a:rPr lang="pl-PL" sz="2400" baseline="30000" dirty="0"/>
              <a:t>1+ </a:t>
            </a:r>
            <a:r>
              <a:rPr lang="pl-PL" sz="2400" dirty="0"/>
              <a:t>+ O</a:t>
            </a:r>
            <a:r>
              <a:rPr lang="pl-PL" sz="2400" baseline="-25000" dirty="0"/>
              <a:t>2</a:t>
            </a:r>
            <a:endParaRPr lang="en-US" sz="2400" dirty="0"/>
          </a:p>
          <a:p>
            <a:pPr algn="ctr">
              <a:buNone/>
            </a:pPr>
            <a:r>
              <a:rPr lang="pt-BR" sz="2400" dirty="0"/>
              <a:t>SOD – Cu</a:t>
            </a:r>
            <a:r>
              <a:rPr lang="pt-BR" sz="2400" baseline="30000" dirty="0"/>
              <a:t>1+</a:t>
            </a:r>
            <a:r>
              <a:rPr lang="pt-BR" sz="2400" dirty="0"/>
              <a:t> + </a:t>
            </a:r>
            <a:r>
              <a:rPr lang="sr-Cyrl-CS" sz="2400" dirty="0"/>
              <a:t>O</a:t>
            </a:r>
            <a:r>
              <a:rPr lang="sr-Cyrl-CS" sz="2400" baseline="-25000" dirty="0"/>
              <a:t>2</a:t>
            </a:r>
            <a:r>
              <a:rPr lang="sr-Cyrl-CS" sz="2400" baseline="30000" dirty="0"/>
              <a:t>•–</a:t>
            </a:r>
            <a:r>
              <a:rPr lang="sr-Cyrl-CS" sz="2400" dirty="0"/>
              <a:t> </a:t>
            </a:r>
            <a:r>
              <a:rPr lang="pt-BR" sz="2400" dirty="0"/>
              <a:t>+ 2H</a:t>
            </a:r>
            <a:r>
              <a:rPr lang="pt-BR" sz="2400" baseline="30000" dirty="0"/>
              <a:t>+</a:t>
            </a:r>
            <a:r>
              <a:rPr lang="sr-Cyrl-CS" sz="2400" dirty="0"/>
              <a:t> → </a:t>
            </a:r>
            <a:r>
              <a:rPr lang="pt-BR" sz="2400" dirty="0"/>
              <a:t>SOD – Cu</a:t>
            </a:r>
            <a:r>
              <a:rPr lang="pt-BR" sz="2400" baseline="30000" dirty="0"/>
              <a:t>2+</a:t>
            </a:r>
            <a:r>
              <a:rPr lang="pt-BR" sz="2400" dirty="0"/>
              <a:t> + H</a:t>
            </a:r>
            <a:r>
              <a:rPr lang="pt-BR" sz="2400" baseline="-25000" dirty="0"/>
              <a:t>2</a:t>
            </a:r>
            <a:r>
              <a:rPr lang="pt-BR" sz="2400" dirty="0"/>
              <a:t>O</a:t>
            </a:r>
            <a:r>
              <a:rPr lang="pt-BR" sz="2400" baseline="-25000" dirty="0"/>
              <a:t>2</a:t>
            </a:r>
            <a:endParaRPr lang="en-US" sz="2400" dirty="0"/>
          </a:p>
          <a:p>
            <a:pPr algn="ctr">
              <a:buNone/>
            </a:pPr>
            <a:endParaRPr lang="en-US" sz="2400" dirty="0"/>
          </a:p>
          <a:p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ВОДОНИК ПЕРОКСИД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800" dirty="0"/>
              <a:t>Водоник пероксид (Н</a:t>
            </a:r>
            <a:r>
              <a:rPr lang="sr-Cyrl-CS" sz="2800" baseline="-25000" dirty="0"/>
              <a:t>2</a:t>
            </a:r>
            <a:r>
              <a:rPr lang="sr-Cyrl-CS" sz="2800" dirty="0"/>
              <a:t>О</a:t>
            </a:r>
            <a:r>
              <a:rPr lang="sr-Cyrl-CS" sz="2800" baseline="-25000" dirty="0"/>
              <a:t>2</a:t>
            </a:r>
            <a:r>
              <a:rPr lang="sr-Cyrl-CS" sz="2800" dirty="0"/>
              <a:t>) је један од најстабилнијих реактивних врста кисеоника, и као што је већ наведено настаје дисмутацијом супероксид анјон радикала (O</a:t>
            </a:r>
            <a:r>
              <a:rPr lang="sr-Cyrl-CS" sz="2800" baseline="-25000" dirty="0"/>
              <a:t>2</a:t>
            </a:r>
            <a:r>
              <a:rPr lang="sr-Cyrl-CS" sz="2800" baseline="30000" dirty="0"/>
              <a:t>•–</a:t>
            </a:r>
            <a:r>
              <a:rPr lang="sr-Cyrl-CS" sz="2800" dirty="0"/>
              <a:t>) у реакцији која је у биолошким системима катализована неком од изоформи ензима супероксид дисмутазе:</a:t>
            </a:r>
            <a:endParaRPr lang="en-US" sz="2800" dirty="0"/>
          </a:p>
          <a:p>
            <a:pPr>
              <a:buNone/>
            </a:pPr>
            <a:endParaRPr lang="sr-Cyrl-CS" sz="2400" dirty="0" smtClean="0"/>
          </a:p>
          <a:p>
            <a:pPr algn="ctr">
              <a:buNone/>
            </a:pPr>
            <a:r>
              <a:rPr lang="sr-Cyrl-CS" dirty="0" smtClean="0"/>
              <a:t>O</a:t>
            </a:r>
            <a:r>
              <a:rPr lang="sr-Cyrl-CS" baseline="-25000" dirty="0" smtClean="0"/>
              <a:t>2</a:t>
            </a:r>
            <a:r>
              <a:rPr lang="sr-Cyrl-CS" baseline="30000" dirty="0"/>
              <a:t>•–</a:t>
            </a:r>
            <a:r>
              <a:rPr lang="sr-Cyrl-CS" dirty="0"/>
              <a:t> </a:t>
            </a:r>
            <a:r>
              <a:rPr lang="ru-RU" dirty="0"/>
              <a:t>+ </a:t>
            </a:r>
            <a:r>
              <a:rPr lang="sr-Cyrl-CS" dirty="0"/>
              <a:t>O</a:t>
            </a:r>
            <a:r>
              <a:rPr lang="sr-Cyrl-CS" baseline="-25000" dirty="0"/>
              <a:t>2</a:t>
            </a:r>
            <a:r>
              <a:rPr lang="sr-Cyrl-CS" baseline="30000" dirty="0"/>
              <a:t>•–</a:t>
            </a:r>
            <a:r>
              <a:rPr lang="sr-Cyrl-CS" dirty="0"/>
              <a:t> + </a:t>
            </a:r>
            <a:r>
              <a:rPr lang="ru-RU" dirty="0"/>
              <a:t>2</a:t>
            </a:r>
            <a:r>
              <a:rPr lang="en-US" dirty="0"/>
              <a:t>H</a:t>
            </a:r>
            <a:r>
              <a:rPr lang="sr-Cyrl-CS" baseline="30000" dirty="0"/>
              <a:t>+</a:t>
            </a:r>
            <a:r>
              <a:rPr lang="sr-Cyrl-CS" baseline="-25000" dirty="0"/>
              <a:t> </a:t>
            </a:r>
            <a:r>
              <a:rPr lang="hr-HR" dirty="0"/>
              <a:t>→ </a:t>
            </a:r>
            <a:r>
              <a:rPr lang="pt-BR" dirty="0"/>
              <a:t>H</a:t>
            </a:r>
            <a:r>
              <a:rPr lang="sr-Cyrl-CS" baseline="-25000" dirty="0"/>
              <a:t>2</a:t>
            </a:r>
            <a:r>
              <a:rPr lang="pt-BR" dirty="0"/>
              <a:t>O</a:t>
            </a:r>
            <a:r>
              <a:rPr lang="sr-Cyrl-CS" baseline="-25000" dirty="0"/>
              <a:t>2</a:t>
            </a:r>
            <a:r>
              <a:rPr lang="ru-RU" dirty="0"/>
              <a:t> + </a:t>
            </a:r>
            <a:r>
              <a:rPr lang="pt-BR" dirty="0"/>
              <a:t>O</a:t>
            </a:r>
            <a:r>
              <a:rPr lang="sr-Cyrl-CS" baseline="-25000" dirty="0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r>
              <a:rPr lang="sr-Cyrl-CS" sz="2400" dirty="0"/>
              <a:t>Испитивањем узрока настајања фамилијарне амиотрофичке склерозе дошло се до закључка да мутације гена за Cu,Zn-SOD имају везе са настајањем ове </a:t>
            </a:r>
            <a:r>
              <a:rPr lang="sr-Cyrl-CS" sz="2400" dirty="0" smtClean="0"/>
              <a:t>болести. </a:t>
            </a:r>
          </a:p>
          <a:p>
            <a:endParaRPr lang="sr-Cyrl-CS" sz="1200" dirty="0" smtClean="0"/>
          </a:p>
          <a:p>
            <a:r>
              <a:rPr lang="sr-Cyrl-CS" sz="2400" dirty="0" smtClean="0"/>
              <a:t>Испитивањем </a:t>
            </a:r>
            <a:r>
              <a:rPr lang="sr-Cyrl-CS" sz="2400" dirty="0"/>
              <a:t>мишева којима недостаје ензим Cu,Zn-SOD утврђено је да ови мишеви у почетку делују нормално, мада су знатно осетљивији на деловање токсина који индукују продукцију </a:t>
            </a:r>
            <a:r>
              <a:rPr lang="sr-Latn-CS" sz="2400" dirty="0"/>
              <a:t>ROS</a:t>
            </a:r>
            <a:r>
              <a:rPr lang="sr-Cyrl-CS" sz="2400" dirty="0"/>
              <a:t>, али како постају старији знатно чешће настају неуролошки поремећаји, губитак слуха и карциноми (пре свега карцином јетре). </a:t>
            </a:r>
            <a:endParaRPr lang="sr-Cyrl-CS" sz="2400" dirty="0" smtClean="0"/>
          </a:p>
          <a:p>
            <a:endParaRPr lang="sr-Cyrl-CS" sz="1200" dirty="0"/>
          </a:p>
          <a:p>
            <a:r>
              <a:rPr lang="sr-Cyrl-CS" sz="2400" dirty="0" smtClean="0"/>
              <a:t>Такође </a:t>
            </a:r>
            <a:r>
              <a:rPr lang="sr-Cyrl-CS" sz="2400" dirty="0"/>
              <a:t>су често стерилни и имају поремећај функције кардиоваскуларног система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r>
              <a:rPr lang="sr-Cyrl-CS" sz="2400" dirty="0"/>
              <a:t>Испитивањем мишева са недостатком ензима Mn-SOD дошло се до закључка да је овај ензим још значајнији за функционисање организма</a:t>
            </a:r>
            <a:r>
              <a:rPr lang="sr-Cyrl-CS" sz="2400" dirty="0" smtClean="0"/>
              <a:t>.</a:t>
            </a:r>
          </a:p>
          <a:p>
            <a:r>
              <a:rPr lang="sr-Cyrl-CS" sz="2400" dirty="0" smtClean="0"/>
              <a:t>Мишеви </a:t>
            </a:r>
            <a:r>
              <a:rPr lang="sr-Cyrl-CS" sz="2400" dirty="0"/>
              <a:t>са недостатком овог ензима углавном су умирали током првих десет дана од рођења због поремећаја у функционисању срца, накупљања масти у скелетним мишићима и јетри, метаболичке ацидозе, и тешког поремећаја у функцији митохондрија, пре свега у срцу, а и у другим </a:t>
            </a:r>
            <a:r>
              <a:rPr lang="sr-Cyrl-CS" sz="2400" dirty="0" smtClean="0"/>
              <a:t>ткивима.</a:t>
            </a:r>
          </a:p>
          <a:p>
            <a:r>
              <a:rPr lang="sr-Cyrl-CS" sz="2400" dirty="0" smtClean="0"/>
              <a:t>Показано </a:t>
            </a:r>
            <a:r>
              <a:rPr lang="sr-Cyrl-CS" sz="2400" dirty="0"/>
              <a:t>је да већи број врста туморских ћелија има смањену активност Mn-SOD, као и да повећање експресије Mn-SOD смањује туморски потенцијал ћелијских линија малигног меланома, карцинома дојке и </a:t>
            </a:r>
            <a:r>
              <a:rPr lang="sr-Cyrl-CS" sz="2400" dirty="0" smtClean="0"/>
              <a:t>глиома.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endParaRPr lang="sr-Cyrl-CS" sz="2400" dirty="0" smtClean="0"/>
          </a:p>
          <a:p>
            <a:r>
              <a:rPr lang="sr-Cyrl-CS" sz="2400" dirty="0" smtClean="0"/>
              <a:t>EC-SOD </a:t>
            </a:r>
            <a:r>
              <a:rPr lang="sr-Cyrl-CS" sz="2400" dirty="0"/>
              <a:t>је примарни ензим антиоксидационе заштите који делује у ванћелијском простору. </a:t>
            </a:r>
            <a:endParaRPr lang="sr-Cyrl-CS" sz="2400" dirty="0" smtClean="0"/>
          </a:p>
          <a:p>
            <a:endParaRPr lang="sr-Cyrl-CS" sz="2400" dirty="0" smtClean="0"/>
          </a:p>
          <a:p>
            <a:r>
              <a:rPr lang="sr-Cyrl-CS" sz="2400" dirty="0" smtClean="0"/>
              <a:t>EC-SOD садржи </a:t>
            </a:r>
            <a:r>
              <a:rPr lang="sr-Cyrl-CS" sz="2400" dirty="0"/>
              <a:t>бакар и цинк, и постоји у високим концентрацијама у појединим ткивима као што су крвни судови, срце, плућа, бубрези, постељица и ванћелијске течности</a:t>
            </a:r>
            <a:r>
              <a:rPr lang="sr-Cyrl-CS" sz="2400" dirty="0" smtClean="0"/>
              <a:t>.</a:t>
            </a:r>
          </a:p>
          <a:p>
            <a:endParaRPr lang="sr-Cyrl-CS" sz="2400" dirty="0" smtClean="0"/>
          </a:p>
          <a:p>
            <a:r>
              <a:rPr lang="sr-Cyrl-CS" sz="2400" dirty="0"/>
              <a:t>EC-SOD учествује у регулацији крвног притиска и васкуларног тонуса, тако што утиче на концентрацију O</a:t>
            </a:r>
            <a:r>
              <a:rPr lang="sr-Cyrl-CS" sz="2400" baseline="-25000" dirty="0"/>
              <a:t>2</a:t>
            </a:r>
            <a:r>
              <a:rPr lang="sr-Cyrl-CS" sz="2400" baseline="30000" dirty="0"/>
              <a:t>•–</a:t>
            </a:r>
            <a:r>
              <a:rPr lang="sr-Cyrl-CS" sz="2400" dirty="0"/>
              <a:t>, а самим тим на доступност </a:t>
            </a:r>
            <a:r>
              <a:rPr lang="en-US" sz="2400" dirty="0"/>
              <a:t>NO</a:t>
            </a:r>
            <a:r>
              <a:rPr lang="sr-Cyrl-CS" sz="2400" baseline="30000" dirty="0" smtClean="0"/>
              <a:t>•</a:t>
            </a:r>
            <a:r>
              <a:rPr lang="sr-Cyrl-CS" sz="2400" dirty="0" smtClean="0"/>
              <a:t>.</a:t>
            </a:r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endParaRPr lang="sr-Cyrl-CS" sz="1200" dirty="0" smtClean="0"/>
          </a:p>
          <a:p>
            <a:r>
              <a:rPr lang="sr-Cyrl-CS" sz="2400" dirty="0" smtClean="0"/>
              <a:t>Постоји </a:t>
            </a:r>
            <a:r>
              <a:rPr lang="sr-Cyrl-CS" sz="2400" dirty="0"/>
              <a:t>различита дистрибуција изоформи SOD у појединим ткивима, при чему је дефинитивно Cu,Zn-SOD (или SOD1) најзаступљенија. </a:t>
            </a:r>
            <a:endParaRPr lang="sr-Cyrl-CS" sz="2400" dirty="0" smtClean="0"/>
          </a:p>
          <a:p>
            <a:endParaRPr lang="sr-Cyrl-CS" sz="1200" dirty="0" smtClean="0"/>
          </a:p>
          <a:p>
            <a:r>
              <a:rPr lang="sr-Cyrl-CS" sz="2400" dirty="0" smtClean="0"/>
              <a:t>У </a:t>
            </a:r>
            <a:r>
              <a:rPr lang="sr-Cyrl-CS" sz="2400" dirty="0"/>
              <a:t>васкуларном ткиву, поготову у зиду артерија EC-SOD (или SOD3) чини велики удео од укупне количине SOD. Рецимо у хуманој аорти од укупне активности ЅOD, EC-SOD чини </a:t>
            </a:r>
            <a:r>
              <a:rPr lang="sr-Cyrl-CS" sz="2400" dirty="0" smtClean="0"/>
              <a:t>половину.</a:t>
            </a:r>
          </a:p>
          <a:p>
            <a:endParaRPr lang="sr-Cyrl-CS" sz="1200" dirty="0" smtClean="0"/>
          </a:p>
          <a:p>
            <a:r>
              <a:rPr lang="sr-Cyrl-CS" sz="2400" dirty="0"/>
              <a:t>Mn-SOD </a:t>
            </a:r>
            <a:r>
              <a:rPr lang="sr-Cyrl-CS" sz="2400" dirty="0" smtClean="0"/>
              <a:t>се сматра </a:t>
            </a:r>
            <a:r>
              <a:rPr lang="sr-Cyrl-CS" sz="2400" dirty="0"/>
              <a:t>убиквитарним металоензимом који је есенцијалан за одражавање живота код свих аеробних организама, од бактерија до </a:t>
            </a:r>
            <a:r>
              <a:rPr lang="sr-Cyrl-CS" sz="2400" dirty="0" smtClean="0"/>
              <a:t>човека.</a:t>
            </a:r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endParaRPr lang="sr-Cyrl-CS" sz="1200" dirty="0" smtClean="0"/>
          </a:p>
          <a:p>
            <a:r>
              <a:rPr lang="sr-Cyrl-CS" sz="2400" dirty="0"/>
              <a:t>Повећање активности EC-SOD и последично смањење концентрације O</a:t>
            </a:r>
            <a:r>
              <a:rPr lang="sr-Cyrl-CS" sz="2400" baseline="-25000" dirty="0"/>
              <a:t>2</a:t>
            </a:r>
            <a:r>
              <a:rPr lang="sr-Cyrl-CS" sz="2400" baseline="30000" dirty="0"/>
              <a:t>•–</a:t>
            </a:r>
            <a:r>
              <a:rPr lang="sr-Cyrl-CS" sz="2400" dirty="0"/>
              <a:t> показало је позитивне ефекте у већем броју болести</a:t>
            </a:r>
            <a:r>
              <a:rPr lang="sr-Cyrl-CS" sz="2400" dirty="0" smtClean="0"/>
              <a:t>.</a:t>
            </a:r>
          </a:p>
          <a:p>
            <a:endParaRPr lang="sr-Cyrl-CS" sz="2400" dirty="0" smtClean="0"/>
          </a:p>
          <a:p>
            <a:r>
              <a:rPr lang="sr-Cyrl-CS" sz="2400" dirty="0" smtClean="0"/>
              <a:t>Позитиван </a:t>
            </a:r>
            <a:r>
              <a:rPr lang="sr-Cyrl-CS" sz="2400" dirty="0"/>
              <a:t>ефекат активности овог ензима регистрован у дијабетесу индукованом стрептозотоцином где побољшава еректилну функцију, смањује васкуларну дисфункцију узроковану старењем, смањује периферни васкуларни отпор и смањује крвни притисак код спонтано хипертензивних </a:t>
            </a:r>
            <a:r>
              <a:rPr lang="sr-Cyrl-CS" sz="2400" dirty="0" smtClean="0"/>
              <a:t>пацова.</a:t>
            </a:r>
          </a:p>
          <a:p>
            <a:endParaRPr lang="sr-Cyrl-CS" sz="2400" dirty="0" smtClean="0"/>
          </a:p>
          <a:p>
            <a:r>
              <a:rPr lang="sr-Cyrl-CS" sz="2400" dirty="0"/>
              <a:t>На експресију и активност EC-SOD утиче више фактора.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r>
              <a:rPr lang="sr-Cyrl-CS" sz="2400" dirty="0" smtClean="0"/>
              <a:t>Хепарин</a:t>
            </a:r>
            <a:r>
              <a:rPr lang="sr-Cyrl-CS" sz="2400" dirty="0"/>
              <a:t>, поред својих познатих ефеката, примењен интравенски ослобађа EC-SOD из везе са протеогликанима и знатно повећава његову активност у </a:t>
            </a:r>
            <a:r>
              <a:rPr lang="sr-Cyrl-CS" sz="2400" dirty="0" smtClean="0"/>
              <a:t>плазми.</a:t>
            </a:r>
          </a:p>
          <a:p>
            <a:r>
              <a:rPr lang="sr-Cyrl-CS" sz="2400" dirty="0" smtClean="0"/>
              <a:t>Естроген </a:t>
            </a:r>
            <a:r>
              <a:rPr lang="sr-Cyrl-CS" sz="2400" dirty="0"/>
              <a:t>повећава експресију гена за EC-SOD, док прогестерон има супротан </a:t>
            </a:r>
            <a:r>
              <a:rPr lang="sr-Cyrl-CS" sz="2400" dirty="0" smtClean="0"/>
              <a:t>ефекат.</a:t>
            </a:r>
          </a:p>
          <a:p>
            <a:r>
              <a:rPr lang="sr-Cyrl-CS" sz="2400" dirty="0" smtClean="0"/>
              <a:t>Ангиотензин </a:t>
            </a:r>
            <a:r>
              <a:rPr lang="sr-Latn-CS" sz="2400" dirty="0"/>
              <a:t>II </a:t>
            </a:r>
            <a:r>
              <a:rPr lang="sr-Cyrl-CS" sz="2400" dirty="0"/>
              <a:t>повећава експресију EC-SOD, што може да буде последица повећања продукције  O</a:t>
            </a:r>
            <a:r>
              <a:rPr lang="sr-Cyrl-CS" sz="2400" baseline="-25000" dirty="0"/>
              <a:t>2</a:t>
            </a:r>
            <a:r>
              <a:rPr lang="sr-Cyrl-CS" sz="2400" baseline="30000" dirty="0"/>
              <a:t>•–</a:t>
            </a:r>
            <a:r>
              <a:rPr lang="sr-Cyrl-CS" sz="2400" dirty="0"/>
              <a:t> и смањења укупне активности SOD, које изазива ангиотензин </a:t>
            </a:r>
            <a:r>
              <a:rPr lang="sr-Latn-CS" sz="2400" dirty="0"/>
              <a:t>II</a:t>
            </a:r>
            <a:r>
              <a:rPr lang="sr-Cyrl-CS" sz="2400" dirty="0"/>
              <a:t>,  а такође постоји позитивна корелација између концентрације хомоцистеина у плазми и активности </a:t>
            </a:r>
            <a:r>
              <a:rPr lang="sr-Cyrl-CS" sz="2400" dirty="0" smtClean="0"/>
              <a:t>EC-SOD.</a:t>
            </a:r>
          </a:p>
          <a:p>
            <a:r>
              <a:rPr lang="sr-Cyrl-CS" sz="2400" dirty="0"/>
              <a:t>На активност SOD наслања се деловање ензима чија је улога разлагање насталог </a:t>
            </a:r>
            <a:r>
              <a:rPr lang="pt-BR" sz="2400" dirty="0"/>
              <a:t>H</a:t>
            </a:r>
            <a:r>
              <a:rPr lang="sr-Cyrl-CS" sz="2400" baseline="-25000" dirty="0"/>
              <a:t>2</a:t>
            </a:r>
            <a:r>
              <a:rPr lang="pt-BR" sz="2400" dirty="0"/>
              <a:t>O</a:t>
            </a:r>
            <a:r>
              <a:rPr lang="sr-Cyrl-CS" sz="2400" baseline="-25000" dirty="0"/>
              <a:t>2</a:t>
            </a:r>
            <a:r>
              <a:rPr lang="sr-Cyrl-CS" sz="2400" dirty="0"/>
              <a:t>, као што је каталаза (CAT), глутатион пероксидаза (GPx) и глутатион редуктаза (GR).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Супероксид дисмутаза - SOD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r>
              <a:rPr lang="sr-Cyrl-CS" sz="2400" dirty="0"/>
              <a:t>Водоник пероксид (</a:t>
            </a:r>
            <a:r>
              <a:rPr lang="pt-BR" sz="2400" dirty="0"/>
              <a:t>H</a:t>
            </a:r>
            <a:r>
              <a:rPr lang="sr-Cyrl-CS" sz="2400" baseline="-25000" dirty="0"/>
              <a:t>2</a:t>
            </a:r>
            <a:r>
              <a:rPr lang="pt-BR" sz="2400" dirty="0"/>
              <a:t>O</a:t>
            </a:r>
            <a:r>
              <a:rPr lang="sr-Cyrl-CS" sz="2400" baseline="-25000" dirty="0"/>
              <a:t>2</a:t>
            </a:r>
            <a:r>
              <a:rPr lang="sr-Cyrl-CS" sz="2400" dirty="0"/>
              <a:t>) је један од најзаступљенијих молекула који се сврставају у реактивне врсте, мада није слободан радикал јер нема неспарених електрона. </a:t>
            </a:r>
            <a:endParaRPr lang="sr-Cyrl-CS" sz="2400" dirty="0" smtClean="0"/>
          </a:p>
          <a:p>
            <a:endParaRPr lang="sr-Cyrl-CS" sz="2400" dirty="0" smtClean="0"/>
          </a:p>
          <a:p>
            <a:r>
              <a:rPr lang="sr-Cyrl-CS" sz="2400" dirty="0"/>
              <a:t>Имајући у виду његову синтезу, брза разградња и уклањање су од кључног значаја у свим аеробним </a:t>
            </a:r>
            <a:r>
              <a:rPr lang="sr-Cyrl-CS" sz="2400" dirty="0" smtClean="0"/>
              <a:t>ћелијама.</a:t>
            </a:r>
          </a:p>
          <a:p>
            <a:endParaRPr lang="sr-Cyrl-CS" sz="2400" dirty="0" smtClean="0"/>
          </a:p>
          <a:p>
            <a:r>
              <a:rPr lang="sr-Cyrl-CS" sz="2400" dirty="0"/>
              <a:t>Хидропероксидазе, где спадају каталазе и пероксидазе, су убиквитарне оксидоредуктазе које катализују хетеролитичко цепање везе између два атома кисеоника како у </a:t>
            </a:r>
            <a:r>
              <a:rPr lang="pt-BR" sz="2400" dirty="0"/>
              <a:t>H</a:t>
            </a:r>
            <a:r>
              <a:rPr lang="ru-RU" sz="2400" baseline="-25000" dirty="0"/>
              <a:t>2</a:t>
            </a:r>
            <a:r>
              <a:rPr lang="pt-BR" sz="2400" dirty="0"/>
              <a:t>O</a:t>
            </a:r>
            <a:r>
              <a:rPr lang="ru-RU" sz="2400" baseline="-25000" dirty="0"/>
              <a:t>2</a:t>
            </a:r>
            <a:r>
              <a:rPr lang="sr-Cyrl-CS" sz="2400" dirty="0"/>
              <a:t>, тако и у малим органским </a:t>
            </a:r>
            <a:r>
              <a:rPr lang="sr-Cyrl-CS" sz="2400" dirty="0" smtClean="0"/>
              <a:t>пероксидима.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Каталаза - CAT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r>
              <a:rPr lang="sr-Cyrl-CS" sz="2400" dirty="0" smtClean="0"/>
              <a:t>Каталазе могу да се поделе у неколико група - две групе каталаза садрже хем, такозване типичне, „монофункционалне“ каталазе и каталазе-пероксидазе. </a:t>
            </a:r>
          </a:p>
          <a:p>
            <a:endParaRPr lang="en-US" sz="2400" dirty="0" smtClean="0"/>
          </a:p>
          <a:p>
            <a:r>
              <a:rPr lang="sr-Cyrl-CS" sz="2400" dirty="0" smtClean="0"/>
              <a:t>Обе </a:t>
            </a:r>
            <a:r>
              <a:rPr lang="sr-Cyrl-CS" sz="2400" dirty="0"/>
              <a:t>групе испољавају велику каталазну активност, али се и у великој мери разликују у погледу аминокиселинског састава, активног места ензима, терцијарне и кватернарне структуре</a:t>
            </a:r>
            <a:r>
              <a:rPr lang="sr-Cyrl-CS" sz="2400" dirty="0" smtClean="0"/>
              <a:t>.</a:t>
            </a:r>
          </a:p>
          <a:p>
            <a:endParaRPr lang="sr-Cyrl-CS" sz="2400" dirty="0" smtClean="0"/>
          </a:p>
          <a:p>
            <a:r>
              <a:rPr lang="sr-Cyrl-CS" sz="2400" dirty="0"/>
              <a:t>Постоје и каталазе које уместо хема садрже манган, али за разлику од претходних које су заступљене и у прокариотским и у еукариотским ћелијама, каталазе које садрже манган постоје само у прокариотским </a:t>
            </a:r>
            <a:r>
              <a:rPr lang="sr-Cyrl-CS" sz="2400" dirty="0" smtClean="0"/>
              <a:t>ћелијама.</a:t>
            </a:r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Каталаза - CAT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sr-Cyrl-CS" sz="2800" dirty="0" smtClean="0"/>
          </a:p>
          <a:p>
            <a:pPr marL="0" indent="0">
              <a:buNone/>
            </a:pPr>
            <a:r>
              <a:rPr lang="sr-Cyrl-CS" sz="2800" dirty="0" smtClean="0"/>
              <a:t>Каталитичка реакција подразумева разградњу два молекула </a:t>
            </a:r>
            <a:r>
              <a:rPr lang="pt-BR" sz="2800" dirty="0" smtClean="0"/>
              <a:t>H</a:t>
            </a:r>
            <a:r>
              <a:rPr lang="sr-Cyrl-CS" sz="2800" baseline="-25000" dirty="0" smtClean="0"/>
              <a:t>2</a:t>
            </a:r>
            <a:r>
              <a:rPr lang="pt-BR" sz="2800" dirty="0" smtClean="0"/>
              <a:t>O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 при чему настају два молекула воде и молекул кисеоника:</a:t>
            </a:r>
          </a:p>
          <a:p>
            <a:pPr marL="0" indent="0">
              <a:buNone/>
            </a:pPr>
            <a:endParaRPr lang="sr-Cyrl-RS" sz="2800" dirty="0"/>
          </a:p>
          <a:p>
            <a:pPr algn="ctr">
              <a:buNone/>
            </a:pPr>
            <a:r>
              <a:rPr lang="ru-RU" sz="3600" dirty="0" smtClean="0"/>
              <a:t>2</a:t>
            </a:r>
            <a:r>
              <a:rPr lang="pt-BR" sz="3600" dirty="0" smtClean="0"/>
              <a:t>H</a:t>
            </a:r>
            <a:r>
              <a:rPr lang="ru-RU" sz="3600" baseline="-25000" dirty="0" smtClean="0"/>
              <a:t>2</a:t>
            </a:r>
            <a:r>
              <a:rPr lang="pt-BR" sz="3600" dirty="0" smtClean="0"/>
              <a:t>O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 </a:t>
            </a:r>
            <a:r>
              <a:rPr lang="hr-HR" sz="3600" dirty="0" smtClean="0"/>
              <a:t> </a:t>
            </a:r>
            <a:r>
              <a:rPr lang="ru-RU" sz="3600" dirty="0" smtClean="0"/>
              <a:t>2</a:t>
            </a:r>
            <a:r>
              <a:rPr lang="pt-BR" sz="3600" dirty="0" smtClean="0"/>
              <a:t>H</a:t>
            </a:r>
            <a:r>
              <a:rPr lang="ru-RU" sz="3600" baseline="-25000" dirty="0" smtClean="0"/>
              <a:t>2</a:t>
            </a:r>
            <a:r>
              <a:rPr lang="pt-BR" sz="3600" dirty="0" smtClean="0"/>
              <a:t>O</a:t>
            </a:r>
            <a:r>
              <a:rPr lang="ru-RU" sz="3600" dirty="0" smtClean="0"/>
              <a:t> + </a:t>
            </a:r>
            <a:r>
              <a:rPr lang="pt-BR" sz="3600" dirty="0" smtClean="0"/>
              <a:t>O</a:t>
            </a:r>
            <a:r>
              <a:rPr lang="ru-RU" sz="3600" baseline="-25000" dirty="0" smtClean="0"/>
              <a:t>2</a:t>
            </a:r>
            <a:endParaRPr lang="en-US" sz="3600" dirty="0" smtClean="0"/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Каталаза - CAT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CS" sz="2800" dirty="0"/>
              <a:t>Наведена реакција се одвија у два корака, при чему се два молекула </a:t>
            </a:r>
            <a:r>
              <a:rPr lang="pt-BR" sz="2800" dirty="0"/>
              <a:t>H</a:t>
            </a:r>
            <a:r>
              <a:rPr lang="ru-RU" sz="2800" baseline="-25000" dirty="0"/>
              <a:t>2</a:t>
            </a:r>
            <a:r>
              <a:rPr lang="pt-BR" sz="2800" dirty="0"/>
              <a:t>O</a:t>
            </a:r>
            <a:r>
              <a:rPr lang="ru-RU" sz="2800" baseline="-25000" dirty="0"/>
              <a:t>2</a:t>
            </a:r>
            <a:r>
              <a:rPr lang="sr-Cyrl-CS" sz="2800" dirty="0"/>
              <a:t> везују за активно место ензима, односно </a:t>
            </a:r>
            <a:r>
              <a:rPr lang="sr-Cyrl-CS" sz="2800" dirty="0" smtClean="0"/>
              <a:t>хем:</a:t>
            </a:r>
            <a:endParaRPr lang="sr-Cyrl-RS" sz="2800" dirty="0"/>
          </a:p>
          <a:p>
            <a:pPr algn="ctr">
              <a:buNone/>
            </a:pPr>
            <a:r>
              <a:rPr lang="pt-BR" sz="3600" dirty="0"/>
              <a:t>Por Fe(III) + H</a:t>
            </a:r>
            <a:r>
              <a:rPr lang="pt-BR" sz="3600" baseline="-25000" dirty="0"/>
              <a:t>2</a:t>
            </a:r>
            <a:r>
              <a:rPr lang="pt-BR" sz="3600" dirty="0"/>
              <a:t>O</a:t>
            </a:r>
            <a:r>
              <a:rPr lang="pt-BR" sz="3600" baseline="-25000" dirty="0"/>
              <a:t>2</a:t>
            </a:r>
            <a:r>
              <a:rPr lang="pt-BR" sz="3600" dirty="0"/>
              <a:t> → </a:t>
            </a:r>
            <a:r>
              <a:rPr lang="pt-BR" sz="3600" baseline="30000" dirty="0"/>
              <a:t>•+</a:t>
            </a:r>
            <a:r>
              <a:rPr lang="pt-BR" sz="3600" dirty="0"/>
              <a:t>Por Fe(IV)=O + H</a:t>
            </a:r>
            <a:r>
              <a:rPr lang="pt-BR" sz="3600" baseline="-25000" dirty="0"/>
              <a:t>2</a:t>
            </a:r>
            <a:r>
              <a:rPr lang="pt-BR" sz="3600" dirty="0"/>
              <a:t>O </a:t>
            </a:r>
            <a:r>
              <a:rPr lang="sr-Cyrl-CS" sz="3600" b="1" dirty="0"/>
              <a:t>Реакција</a:t>
            </a:r>
            <a:r>
              <a:rPr lang="pt-BR" sz="3600" b="1" dirty="0"/>
              <a:t> </a:t>
            </a:r>
            <a:r>
              <a:rPr lang="pt-BR" sz="3600" b="1" dirty="0" smtClean="0"/>
              <a:t>I</a:t>
            </a:r>
            <a:endParaRPr lang="sr-Cyrl-RS" sz="3600" b="1" dirty="0" smtClean="0"/>
          </a:p>
          <a:p>
            <a:pPr algn="ctr">
              <a:buNone/>
            </a:pPr>
            <a:endParaRPr lang="sr-Cyrl-RS" sz="3600" dirty="0" smtClean="0"/>
          </a:p>
          <a:p>
            <a:pPr algn="ctr">
              <a:buNone/>
            </a:pPr>
            <a:r>
              <a:rPr lang="pt-BR" sz="3600" baseline="30000" dirty="0" smtClean="0"/>
              <a:t>•+</a:t>
            </a:r>
            <a:r>
              <a:rPr lang="pt-BR" sz="3600" dirty="0"/>
              <a:t>Por Fe(IV)=O + H</a:t>
            </a:r>
            <a:r>
              <a:rPr lang="pt-BR" sz="3600" baseline="-25000" dirty="0"/>
              <a:t>2</a:t>
            </a:r>
            <a:r>
              <a:rPr lang="pt-BR" sz="3600" dirty="0"/>
              <a:t>O</a:t>
            </a:r>
            <a:r>
              <a:rPr lang="pt-BR" sz="3600" baseline="-25000" dirty="0"/>
              <a:t>2</a:t>
            </a:r>
            <a:r>
              <a:rPr lang="pt-BR" sz="3600" dirty="0"/>
              <a:t> → Por Fe(III) + H</a:t>
            </a:r>
            <a:r>
              <a:rPr lang="pt-BR" sz="3600" baseline="-25000" dirty="0"/>
              <a:t>2</a:t>
            </a:r>
            <a:r>
              <a:rPr lang="pt-BR" sz="3600" dirty="0"/>
              <a:t>O</a:t>
            </a:r>
            <a:r>
              <a:rPr lang="pt-BR" sz="3600" baseline="-25000" dirty="0"/>
              <a:t> </a:t>
            </a:r>
            <a:r>
              <a:rPr lang="pt-BR" sz="3600" dirty="0"/>
              <a:t>+ Por Fe(III) + O</a:t>
            </a:r>
            <a:r>
              <a:rPr lang="pt-BR" sz="3600" baseline="-25000" dirty="0"/>
              <a:t>2</a:t>
            </a:r>
            <a:r>
              <a:rPr lang="pt-BR" sz="3600" dirty="0"/>
              <a:t> </a:t>
            </a:r>
            <a:endParaRPr lang="sr-Cyrl-RS" sz="3600" dirty="0" smtClean="0"/>
          </a:p>
          <a:p>
            <a:pPr algn="ctr">
              <a:buNone/>
            </a:pPr>
            <a:r>
              <a:rPr lang="sr-Cyrl-CS" sz="3600" b="1" dirty="0" smtClean="0"/>
              <a:t>Реакција </a:t>
            </a:r>
            <a:r>
              <a:rPr lang="pt-BR" sz="3600" b="1" dirty="0"/>
              <a:t>II</a:t>
            </a:r>
            <a:endParaRPr lang="en-US" sz="3600" dirty="0"/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Каталаза - CAT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ВОДОНИК ПЕРОКСИД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400" dirty="0"/>
              <a:t>Водоник пероксид (Н</a:t>
            </a:r>
            <a:r>
              <a:rPr lang="sr-Cyrl-CS" sz="2400" baseline="-25000" dirty="0"/>
              <a:t>2</a:t>
            </a:r>
            <a:r>
              <a:rPr lang="sr-Cyrl-CS" sz="2400" dirty="0"/>
              <a:t>О</a:t>
            </a:r>
            <a:r>
              <a:rPr lang="sr-Cyrl-CS" sz="2400" baseline="-25000" dirty="0"/>
              <a:t>2</a:t>
            </a:r>
            <a:r>
              <a:rPr lang="sr-Cyrl-CS" sz="2400" dirty="0"/>
              <a:t>) је један од најстабилнијих реактивних врста кисеоника, и као што је већ наведено настаје дисмутацијом супероксид анјон радикала (O</a:t>
            </a:r>
            <a:r>
              <a:rPr lang="sr-Cyrl-CS" sz="2400" baseline="-25000" dirty="0"/>
              <a:t>2</a:t>
            </a:r>
            <a:r>
              <a:rPr lang="sr-Cyrl-CS" sz="2400" baseline="30000" dirty="0"/>
              <a:t>•–</a:t>
            </a:r>
            <a:r>
              <a:rPr lang="sr-Cyrl-CS" sz="2400" dirty="0"/>
              <a:t>) у реакцији која је у биолошким системима катализована неком од изоформи ензима супероксид дисмутазе:</a:t>
            </a:r>
            <a:endParaRPr lang="en-US" sz="2400" dirty="0"/>
          </a:p>
          <a:p>
            <a:pPr algn="ctr">
              <a:buNone/>
            </a:pPr>
            <a:r>
              <a:rPr lang="sr-Cyrl-CS" sz="2800" dirty="0" smtClean="0"/>
              <a:t>O</a:t>
            </a:r>
            <a:r>
              <a:rPr lang="sr-Cyrl-CS" sz="2800" baseline="-25000" dirty="0" smtClean="0"/>
              <a:t>2</a:t>
            </a:r>
            <a:r>
              <a:rPr lang="sr-Cyrl-CS" sz="2800" baseline="30000" dirty="0"/>
              <a:t>•–</a:t>
            </a:r>
            <a:r>
              <a:rPr lang="sr-Cyrl-CS" sz="2800" dirty="0"/>
              <a:t> </a:t>
            </a:r>
            <a:r>
              <a:rPr lang="ru-RU" sz="2800" dirty="0"/>
              <a:t>+ </a:t>
            </a:r>
            <a:r>
              <a:rPr lang="sr-Cyrl-CS" sz="2800" dirty="0"/>
              <a:t>O</a:t>
            </a:r>
            <a:r>
              <a:rPr lang="sr-Cyrl-CS" sz="2800" baseline="-25000" dirty="0"/>
              <a:t>2</a:t>
            </a:r>
            <a:r>
              <a:rPr lang="sr-Cyrl-CS" sz="2800" baseline="30000" dirty="0"/>
              <a:t>•–</a:t>
            </a:r>
            <a:r>
              <a:rPr lang="sr-Cyrl-CS" sz="2800" dirty="0"/>
              <a:t> + </a:t>
            </a:r>
            <a:r>
              <a:rPr lang="ru-RU" sz="2800" dirty="0"/>
              <a:t>2</a:t>
            </a:r>
            <a:r>
              <a:rPr lang="en-US" sz="2800" dirty="0"/>
              <a:t>H</a:t>
            </a:r>
            <a:r>
              <a:rPr lang="sr-Cyrl-CS" sz="2800" baseline="30000" dirty="0"/>
              <a:t>+</a:t>
            </a:r>
            <a:r>
              <a:rPr lang="sr-Cyrl-CS" sz="2800" baseline="-25000" dirty="0"/>
              <a:t> </a:t>
            </a:r>
            <a:r>
              <a:rPr lang="hr-HR" sz="2800" dirty="0" smtClean="0"/>
              <a:t>→ </a:t>
            </a:r>
            <a:r>
              <a:rPr lang="pt-BR" sz="2800" dirty="0"/>
              <a:t>H</a:t>
            </a:r>
            <a:r>
              <a:rPr lang="sr-Cyrl-CS" sz="2800" baseline="-25000" dirty="0"/>
              <a:t>2</a:t>
            </a:r>
            <a:r>
              <a:rPr lang="pt-BR" sz="2800" dirty="0"/>
              <a:t>O</a:t>
            </a:r>
            <a:r>
              <a:rPr lang="sr-Cyrl-CS" sz="2800" baseline="-25000" dirty="0"/>
              <a:t>2</a:t>
            </a:r>
            <a:r>
              <a:rPr lang="ru-RU" sz="2800" dirty="0"/>
              <a:t> + </a:t>
            </a:r>
            <a:r>
              <a:rPr lang="pt-BR" sz="2800" dirty="0"/>
              <a:t>O</a:t>
            </a:r>
            <a:r>
              <a:rPr lang="sr-Cyrl-CS" sz="2800" baseline="-25000" dirty="0" smtClean="0"/>
              <a:t>2</a:t>
            </a:r>
          </a:p>
          <a:p>
            <a:pPr algn="ctr">
              <a:buNone/>
            </a:pPr>
            <a:endParaRPr lang="sr-Cyrl-CS" sz="2800" baseline="-25000" dirty="0" smtClean="0"/>
          </a:p>
          <a:p>
            <a:r>
              <a:rPr lang="sr-Cyrl-CS" sz="2400" dirty="0"/>
              <a:t>Водоник пероксид (Н</a:t>
            </a:r>
            <a:r>
              <a:rPr lang="sr-Cyrl-CS" sz="2400" baseline="-25000" dirty="0"/>
              <a:t>2</a:t>
            </a:r>
            <a:r>
              <a:rPr lang="sr-Cyrl-CS" sz="2400" dirty="0"/>
              <a:t>О</a:t>
            </a:r>
            <a:r>
              <a:rPr lang="sr-Cyrl-CS" sz="2400" baseline="-25000" dirty="0"/>
              <a:t>2</a:t>
            </a:r>
            <a:r>
              <a:rPr lang="sr-Cyrl-CS" sz="2400" dirty="0"/>
              <a:t>) </a:t>
            </a:r>
            <a:r>
              <a:rPr lang="ru-RU" sz="2400" dirty="0"/>
              <a:t>такође може да настане и непотпуном редукцијом молекулског кисеоника са два електрона и два протона:</a:t>
            </a:r>
            <a:endParaRPr lang="en-US" sz="2400" dirty="0"/>
          </a:p>
          <a:p>
            <a:pPr algn="ctr">
              <a:buNone/>
            </a:pPr>
            <a:r>
              <a:rPr lang="en-US" sz="2800" dirty="0"/>
              <a:t>O</a:t>
            </a:r>
            <a:r>
              <a:rPr lang="sr-Cyrl-CS" sz="2800" baseline="-25000" dirty="0"/>
              <a:t>2</a:t>
            </a:r>
            <a:r>
              <a:rPr lang="ru-RU" sz="2800" dirty="0"/>
              <a:t> + 2</a:t>
            </a:r>
            <a:r>
              <a:rPr lang="en-US" sz="2800" dirty="0"/>
              <a:t>e</a:t>
            </a:r>
            <a:r>
              <a:rPr lang="sr-Cyrl-CS" sz="2800" baseline="30000" dirty="0"/>
              <a:t>-</a:t>
            </a:r>
            <a:r>
              <a:rPr lang="ru-RU" sz="2800" dirty="0"/>
              <a:t> + 2</a:t>
            </a:r>
            <a:r>
              <a:rPr lang="en-US" sz="2800" dirty="0"/>
              <a:t>H</a:t>
            </a:r>
            <a:r>
              <a:rPr lang="sr-Cyrl-CS" sz="2800" baseline="30000" dirty="0"/>
              <a:t>+</a:t>
            </a:r>
            <a:r>
              <a:rPr lang="sr-Cyrl-CS" sz="2800" dirty="0"/>
              <a:t> </a:t>
            </a:r>
            <a:r>
              <a:rPr lang="hr-HR" sz="2800" dirty="0"/>
              <a:t>→ </a:t>
            </a:r>
            <a:r>
              <a:rPr lang="en-US" sz="2800" dirty="0"/>
              <a:t>H</a:t>
            </a:r>
            <a:r>
              <a:rPr lang="sr-Cyrl-CS" sz="2800" baseline="-25000" dirty="0"/>
              <a:t>2</a:t>
            </a:r>
            <a:r>
              <a:rPr lang="sr-Cyrl-CS" sz="2800" dirty="0"/>
              <a:t>О</a:t>
            </a:r>
            <a:r>
              <a:rPr lang="sr-Cyrl-CS" sz="2800" baseline="-25000" dirty="0"/>
              <a:t>2</a:t>
            </a:r>
            <a:endParaRPr lang="en-US" sz="2800" dirty="0"/>
          </a:p>
          <a:p>
            <a:pPr algn="ctr"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r>
              <a:rPr lang="sr-Cyrl-CS" sz="2400" dirty="0"/>
              <a:t>Каталазе испољавају и пероксидазну активност, при чему се донори електрона (АН</a:t>
            </a:r>
            <a:r>
              <a:rPr lang="sr-Cyrl-CS" sz="2400" baseline="-25000" dirty="0"/>
              <a:t>2</a:t>
            </a:r>
            <a:r>
              <a:rPr lang="sr-Cyrl-CS" sz="2400" dirty="0"/>
              <a:t>) оксидују и настају радикали (АН</a:t>
            </a:r>
            <a:r>
              <a:rPr lang="sr-Cyrl-CS" sz="2400" baseline="30000" dirty="0"/>
              <a:t>•</a:t>
            </a:r>
            <a:r>
              <a:rPr lang="sr-Cyrl-CS" sz="2400" dirty="0"/>
              <a:t>). Овакав пероксидазни циклус се одвија кроз три корака, и доста је </a:t>
            </a:r>
            <a:r>
              <a:rPr lang="sr-Cyrl-CS" sz="2400" dirty="0" smtClean="0"/>
              <a:t>спор:</a:t>
            </a:r>
          </a:p>
          <a:p>
            <a:pPr algn="ctr">
              <a:buNone/>
            </a:pPr>
            <a:r>
              <a:rPr lang="pt-BR" sz="2800" dirty="0"/>
              <a:t>Por Fe(III) + H</a:t>
            </a:r>
            <a:r>
              <a:rPr lang="pt-BR" sz="2800" baseline="-25000" dirty="0"/>
              <a:t>2</a:t>
            </a:r>
            <a:r>
              <a:rPr lang="pt-BR" sz="2800" dirty="0"/>
              <a:t>O</a:t>
            </a:r>
            <a:r>
              <a:rPr lang="pt-BR" sz="2800" baseline="-25000" dirty="0"/>
              <a:t>2</a:t>
            </a:r>
            <a:r>
              <a:rPr lang="pt-BR" sz="2800" dirty="0"/>
              <a:t> → </a:t>
            </a:r>
            <a:r>
              <a:rPr lang="pt-BR" sz="2800" baseline="30000" dirty="0"/>
              <a:t>•+</a:t>
            </a:r>
            <a:r>
              <a:rPr lang="pt-BR" sz="2800" dirty="0"/>
              <a:t>Por Fe(IV)=O + H</a:t>
            </a:r>
            <a:r>
              <a:rPr lang="pt-BR" sz="2800" baseline="-25000" dirty="0"/>
              <a:t>2</a:t>
            </a:r>
            <a:r>
              <a:rPr lang="pt-BR" sz="2800" dirty="0"/>
              <a:t>O </a:t>
            </a:r>
            <a:endParaRPr lang="sr-Cyrl-RS" sz="2800" dirty="0" smtClean="0"/>
          </a:p>
          <a:p>
            <a:pPr algn="ctr">
              <a:buNone/>
            </a:pPr>
            <a:r>
              <a:rPr lang="sr-Cyrl-CS" sz="2800" b="1" dirty="0" smtClean="0"/>
              <a:t>Реакција</a:t>
            </a:r>
            <a:r>
              <a:rPr lang="pt-BR" sz="2800" b="1" dirty="0" smtClean="0"/>
              <a:t> </a:t>
            </a:r>
            <a:r>
              <a:rPr lang="pt-BR" sz="2800" b="1" dirty="0"/>
              <a:t>I</a:t>
            </a:r>
            <a:endParaRPr lang="en-US" sz="2800" dirty="0"/>
          </a:p>
          <a:p>
            <a:pPr algn="ctr">
              <a:buNone/>
            </a:pPr>
            <a:r>
              <a:rPr lang="pt-BR" sz="2800" baseline="30000" dirty="0"/>
              <a:t>•+</a:t>
            </a:r>
            <a:r>
              <a:rPr lang="pt-BR" sz="2800" dirty="0"/>
              <a:t>Por Fe(IV)=O</a:t>
            </a:r>
            <a:r>
              <a:rPr lang="sr-Cyrl-CS" sz="2800" dirty="0"/>
              <a:t> + А</a:t>
            </a:r>
            <a:r>
              <a:rPr lang="pt-BR" sz="2800" dirty="0"/>
              <a:t>H</a:t>
            </a:r>
            <a:r>
              <a:rPr lang="pt-BR" sz="2800" baseline="-25000" dirty="0"/>
              <a:t>2</a:t>
            </a:r>
            <a:r>
              <a:rPr lang="sr-Cyrl-CS" sz="2800" dirty="0"/>
              <a:t> → </a:t>
            </a:r>
            <a:r>
              <a:rPr lang="pt-BR" sz="2800" dirty="0"/>
              <a:t>Por Fe(IV)=O</a:t>
            </a:r>
            <a:r>
              <a:rPr lang="sr-Cyrl-CS" sz="2800" dirty="0"/>
              <a:t> + АН</a:t>
            </a:r>
            <a:r>
              <a:rPr lang="sr-Cyrl-CS" sz="2800" baseline="30000" dirty="0"/>
              <a:t>•</a:t>
            </a:r>
            <a:r>
              <a:rPr lang="sr-Cyrl-CS" sz="2800" dirty="0"/>
              <a:t> </a:t>
            </a:r>
            <a:endParaRPr lang="sr-Cyrl-CS" sz="2800" dirty="0" smtClean="0"/>
          </a:p>
          <a:p>
            <a:pPr algn="ctr">
              <a:buNone/>
            </a:pPr>
            <a:r>
              <a:rPr lang="sr-Cyrl-CS" sz="2800" b="1" dirty="0" smtClean="0"/>
              <a:t>Реакција </a:t>
            </a:r>
            <a:r>
              <a:rPr lang="pt-BR" sz="2800" b="1" dirty="0"/>
              <a:t>II</a:t>
            </a:r>
            <a:endParaRPr lang="en-US" sz="2800" dirty="0"/>
          </a:p>
          <a:p>
            <a:pPr algn="ctr">
              <a:buNone/>
            </a:pPr>
            <a:r>
              <a:rPr lang="pt-BR" sz="2800" dirty="0"/>
              <a:t>Por Fe(IV)=O</a:t>
            </a:r>
            <a:r>
              <a:rPr lang="sr-Cyrl-CS" sz="2800" dirty="0"/>
              <a:t> + А</a:t>
            </a:r>
            <a:r>
              <a:rPr lang="pt-BR" sz="2800" dirty="0"/>
              <a:t>H</a:t>
            </a:r>
            <a:r>
              <a:rPr lang="pt-BR" sz="2800" baseline="-25000" dirty="0"/>
              <a:t>2</a:t>
            </a:r>
            <a:r>
              <a:rPr lang="sr-Cyrl-CS" sz="2800" dirty="0"/>
              <a:t> → </a:t>
            </a:r>
            <a:r>
              <a:rPr lang="pt-BR" sz="2800" dirty="0"/>
              <a:t>Por Fe</a:t>
            </a:r>
            <a:r>
              <a:rPr lang="sr-Cyrl-CS" sz="2800" dirty="0"/>
              <a:t>(</a:t>
            </a:r>
            <a:r>
              <a:rPr lang="pt-BR" sz="2800" dirty="0"/>
              <a:t>III</a:t>
            </a:r>
            <a:r>
              <a:rPr lang="sr-Cyrl-CS" sz="2800" dirty="0"/>
              <a:t>) + </a:t>
            </a:r>
            <a:r>
              <a:rPr lang="pt-BR" sz="2800" dirty="0"/>
              <a:t>H</a:t>
            </a:r>
            <a:r>
              <a:rPr lang="pt-BR" sz="2800" baseline="-25000" dirty="0"/>
              <a:t>2</a:t>
            </a:r>
            <a:r>
              <a:rPr lang="pt-BR" sz="2800" dirty="0"/>
              <a:t>O</a:t>
            </a:r>
            <a:r>
              <a:rPr lang="sr-Cyrl-CS" sz="2800" dirty="0"/>
              <a:t> + АН</a:t>
            </a:r>
            <a:r>
              <a:rPr lang="sr-Cyrl-CS" sz="2800" baseline="30000" dirty="0"/>
              <a:t>•</a:t>
            </a:r>
            <a:r>
              <a:rPr lang="sr-Cyrl-CS" sz="2800" dirty="0"/>
              <a:t> </a:t>
            </a:r>
            <a:endParaRPr lang="sr-Cyrl-CS" sz="2800" dirty="0" smtClean="0"/>
          </a:p>
          <a:p>
            <a:pPr algn="ctr">
              <a:buNone/>
            </a:pPr>
            <a:r>
              <a:rPr lang="sr-Cyrl-CS" sz="2800" b="1" dirty="0" smtClean="0"/>
              <a:t>Реакција </a:t>
            </a:r>
            <a:r>
              <a:rPr lang="pt-BR" sz="2800" b="1" dirty="0"/>
              <a:t>III</a:t>
            </a:r>
            <a:endParaRPr lang="en-US" sz="2800" dirty="0"/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/>
              <a:t>Каталаза - CAT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endParaRPr lang="sr-Cyrl-CS" sz="2800" dirty="0" smtClean="0"/>
          </a:p>
          <a:p>
            <a:r>
              <a:rPr lang="sr-Cyrl-CS" sz="2800" dirty="0" smtClean="0"/>
              <a:t>Глутатион </a:t>
            </a:r>
            <a:r>
              <a:rPr lang="sr-Cyrl-CS" sz="2800" dirty="0"/>
              <a:t>пероксидазе (GPx) се сврставају у ензиме који су најзначајнији за разградњу </a:t>
            </a:r>
            <a:r>
              <a:rPr lang="pt-BR" sz="2800" dirty="0"/>
              <a:t>H</a:t>
            </a:r>
            <a:r>
              <a:rPr lang="sr-Cyrl-CS" sz="2800" baseline="-25000" dirty="0"/>
              <a:t>2</a:t>
            </a:r>
            <a:r>
              <a:rPr lang="pt-BR" sz="2800" dirty="0"/>
              <a:t>O</a:t>
            </a:r>
            <a:r>
              <a:rPr lang="sr-Cyrl-CS" sz="2800" baseline="-25000" dirty="0"/>
              <a:t>2</a:t>
            </a:r>
            <a:r>
              <a:rPr lang="sr-Cyrl-CS" sz="2800" dirty="0"/>
              <a:t> код животиња. </a:t>
            </a:r>
            <a:endParaRPr lang="sr-Cyrl-CS" sz="2800" dirty="0" smtClean="0"/>
          </a:p>
          <a:p>
            <a:endParaRPr lang="sr-Cyrl-CS" sz="2800" dirty="0" smtClean="0"/>
          </a:p>
          <a:p>
            <a:r>
              <a:rPr lang="sr-Cyrl-CS" sz="2800" dirty="0" smtClean="0"/>
              <a:t>GPx </a:t>
            </a:r>
            <a:r>
              <a:rPr lang="sr-Cyrl-CS" sz="2800" dirty="0"/>
              <a:t>садрже селен и катализују редукцију </a:t>
            </a:r>
            <a:r>
              <a:rPr lang="pt-BR" sz="2800" dirty="0"/>
              <a:t>H</a:t>
            </a:r>
            <a:r>
              <a:rPr lang="sr-Cyrl-CS" sz="2800" baseline="-25000" dirty="0"/>
              <a:t>2</a:t>
            </a:r>
            <a:r>
              <a:rPr lang="pt-BR" sz="2800" dirty="0"/>
              <a:t>O</a:t>
            </a:r>
            <a:r>
              <a:rPr lang="sr-Cyrl-CS" sz="2800" baseline="-25000" dirty="0"/>
              <a:t>2</a:t>
            </a:r>
            <a:r>
              <a:rPr lang="sr-Cyrl-CS" sz="2800" dirty="0"/>
              <a:t> и липидних хидропероксида до </a:t>
            </a:r>
            <a:r>
              <a:rPr lang="pt-BR" sz="2800" dirty="0"/>
              <a:t>H</a:t>
            </a:r>
            <a:r>
              <a:rPr lang="sr-Cyrl-CS" sz="2800" baseline="-25000" dirty="0"/>
              <a:t>2</a:t>
            </a:r>
            <a:r>
              <a:rPr lang="pt-BR" sz="2800" dirty="0"/>
              <a:t>O</a:t>
            </a:r>
            <a:r>
              <a:rPr lang="pt-BR" sz="2800" baseline="-25000" dirty="0"/>
              <a:t> </a:t>
            </a:r>
            <a:r>
              <a:rPr lang="sr-Cyrl-CS" sz="2800" dirty="0"/>
              <a:t>и липидних алкохола у реакцији у којој се као редукциони косупстрат користи редуковани глутатион (</a:t>
            </a:r>
            <a:r>
              <a:rPr lang="sr-Latn-CS" sz="2800" dirty="0"/>
              <a:t>GSH</a:t>
            </a:r>
            <a:r>
              <a:rPr lang="sr-Cyrl-CS" sz="2800" dirty="0" smtClean="0"/>
              <a:t>):</a:t>
            </a:r>
            <a:endParaRPr lang="en-US" sz="2800" dirty="0"/>
          </a:p>
          <a:p>
            <a:pPr algn="ctr">
              <a:buNone/>
            </a:pPr>
            <a:r>
              <a:rPr lang="sr-Cyrl-CS" dirty="0"/>
              <a:t>H</a:t>
            </a:r>
            <a:r>
              <a:rPr lang="sr-Cyrl-CS" baseline="-25000" dirty="0"/>
              <a:t>2</a:t>
            </a:r>
            <a:r>
              <a:rPr lang="sr-Cyrl-CS" dirty="0"/>
              <a:t>O</a:t>
            </a:r>
            <a:r>
              <a:rPr lang="sr-Cyrl-CS" baseline="-25000" dirty="0"/>
              <a:t>2</a:t>
            </a:r>
            <a:r>
              <a:rPr lang="sr-Cyrl-CS" dirty="0"/>
              <a:t> + 2GSH → GSSG + 2H</a:t>
            </a:r>
            <a:r>
              <a:rPr lang="sr-Cyrl-CS" baseline="-25000" dirty="0"/>
              <a:t>2</a:t>
            </a:r>
            <a:r>
              <a:rPr lang="sr-Cyrl-CS" dirty="0"/>
              <a:t>O</a:t>
            </a:r>
            <a:endParaRPr lang="en-US" dirty="0"/>
          </a:p>
          <a:p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Глутатион пероксидаза (GPx) и глутатион редуктаза (GR)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endParaRPr lang="sr-Cyrl-CS" sz="2400" dirty="0" smtClean="0"/>
          </a:p>
          <a:p>
            <a:r>
              <a:rPr lang="sr-Cyrl-CS" sz="2600" dirty="0" smtClean="0"/>
              <a:t>Као </a:t>
            </a:r>
            <a:r>
              <a:rPr lang="sr-Cyrl-CS" sz="2600" dirty="0"/>
              <a:t>производ реакције настаје оксидовани глутатион (</a:t>
            </a:r>
            <a:r>
              <a:rPr lang="sr-Latn-CS" sz="2600" dirty="0"/>
              <a:t>GSSH</a:t>
            </a:r>
            <a:r>
              <a:rPr lang="sr-Cyrl-CS" sz="2600" dirty="0"/>
              <a:t>), који се састоји од два молекула </a:t>
            </a:r>
            <a:r>
              <a:rPr lang="sr-Latn-CS" sz="2600" dirty="0"/>
              <a:t>GSH</a:t>
            </a:r>
            <a:r>
              <a:rPr lang="sr-Cyrl-CS" sz="2600" dirty="0"/>
              <a:t> повезаних дисулфидним мостом, и који се враћа у редуковано стање дејством ензима глутатион редуктазе (GR</a:t>
            </a:r>
            <a:r>
              <a:rPr lang="sr-Cyrl-CS" sz="2600" dirty="0" smtClean="0"/>
              <a:t>): </a:t>
            </a:r>
          </a:p>
          <a:p>
            <a:pPr algn="ctr">
              <a:buNone/>
            </a:pPr>
            <a:r>
              <a:rPr lang="sr-Cyrl-CS" dirty="0"/>
              <a:t>GSSG + </a:t>
            </a:r>
            <a:r>
              <a:rPr lang="en-US" dirty="0"/>
              <a:t>NADPH</a:t>
            </a:r>
            <a:r>
              <a:rPr lang="sr-Cyrl-CS" dirty="0"/>
              <a:t> → 2</a:t>
            </a:r>
            <a:r>
              <a:rPr lang="en-US" dirty="0"/>
              <a:t>GSH </a:t>
            </a:r>
            <a:r>
              <a:rPr lang="sr-Cyrl-CS" dirty="0"/>
              <a:t>+ </a:t>
            </a:r>
            <a:r>
              <a:rPr lang="en-US" dirty="0"/>
              <a:t>NADP</a:t>
            </a:r>
            <a:r>
              <a:rPr lang="sr-Cyrl-CS" baseline="30000" dirty="0"/>
              <a:t>+</a:t>
            </a:r>
            <a:endParaRPr lang="en-US" dirty="0"/>
          </a:p>
          <a:p>
            <a:endParaRPr lang="sr-Cyrl-CS" sz="2400" dirty="0" smtClean="0"/>
          </a:p>
          <a:p>
            <a:r>
              <a:rPr lang="sr-Cyrl-CS" sz="2600" dirty="0" smtClean="0"/>
              <a:t>GPx </a:t>
            </a:r>
            <a:r>
              <a:rPr lang="sr-Cyrl-CS" sz="2600" dirty="0"/>
              <a:t>може да редукује и пероксинитрит (ONOO). </a:t>
            </a: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Глутатион пероксидаза (GPx) и глутатион редуктаза (GR)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endParaRPr lang="sr-Cyrl-CS" sz="2400" dirty="0" smtClean="0"/>
          </a:p>
          <a:p>
            <a:pPr>
              <a:buNone/>
            </a:pPr>
            <a:r>
              <a:rPr lang="sr-Cyrl-CS" sz="2800" dirty="0" smtClean="0"/>
              <a:t>Постоји </a:t>
            </a:r>
            <a:r>
              <a:rPr lang="sr-Cyrl-CS" sz="2800" dirty="0"/>
              <a:t>пет познатих облика GPx:</a:t>
            </a:r>
            <a:endParaRPr lang="en-US" sz="2800" dirty="0"/>
          </a:p>
          <a:p>
            <a:r>
              <a:rPr lang="sr-Cyrl-CS" sz="2400" dirty="0"/>
              <a:t>GPx-1, односно класична форма ензима која је заступљена у свим ћелијама, </a:t>
            </a:r>
            <a:endParaRPr lang="sr-Cyrl-CS" sz="2400" dirty="0" smtClean="0"/>
          </a:p>
          <a:p>
            <a:r>
              <a:rPr lang="sr-Cyrl-CS" sz="2400" dirty="0" smtClean="0"/>
              <a:t>GPx-2</a:t>
            </a:r>
            <a:r>
              <a:rPr lang="sr-Cyrl-CS" sz="2400" dirty="0"/>
              <a:t>, овај облик ензима је заступљен у ћелијама гастроинтестиналног система, </a:t>
            </a:r>
            <a:endParaRPr lang="sr-Cyrl-CS" sz="2400" dirty="0" smtClean="0"/>
          </a:p>
          <a:p>
            <a:r>
              <a:rPr lang="sr-Cyrl-CS" sz="2400" dirty="0" smtClean="0"/>
              <a:t>GPx-3</a:t>
            </a:r>
            <a:r>
              <a:rPr lang="sr-Cyrl-CS" sz="2400" dirty="0"/>
              <a:t>, форма ензима која се налази у плазми, </a:t>
            </a:r>
            <a:endParaRPr lang="sr-Cyrl-CS" sz="2400" dirty="0" smtClean="0"/>
          </a:p>
          <a:p>
            <a:r>
              <a:rPr lang="sr-Cyrl-CS" sz="2400" dirty="0" smtClean="0"/>
              <a:t>GPx-4</a:t>
            </a:r>
            <a:r>
              <a:rPr lang="sr-Cyrl-CS" sz="2400" dirty="0"/>
              <a:t>, или фосфолипидна GPx која катализује редукцију фосфолипидних хидропероксида, и </a:t>
            </a:r>
            <a:endParaRPr lang="sr-Cyrl-CS" sz="2400" dirty="0" smtClean="0"/>
          </a:p>
          <a:p>
            <a:r>
              <a:rPr lang="sr-Cyrl-CS" sz="2400" dirty="0" smtClean="0"/>
              <a:t>snGPx</a:t>
            </a:r>
            <a:r>
              <a:rPr lang="sr-Cyrl-CS" sz="2400" dirty="0"/>
              <a:t>, која се налази у семеној течности 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Глутатион пероксидаза (GPx) и глутатион редуктаза (GR)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r>
              <a:rPr lang="sr-Cyrl-CS" sz="2600" dirty="0" smtClean="0"/>
              <a:t>Губитак </a:t>
            </a:r>
            <a:r>
              <a:rPr lang="sr-Cyrl-CS" sz="2600" dirty="0"/>
              <a:t>активности ензима GPx-1 се доводи у везу са ендотелном дисфункцијом, срчаном инсуфицијенцијом и структурним поремећајима миокарда и крвних </a:t>
            </a:r>
            <a:r>
              <a:rPr lang="sr-Cyrl-CS" sz="2600" dirty="0" smtClean="0"/>
              <a:t>судова.</a:t>
            </a:r>
          </a:p>
          <a:p>
            <a:endParaRPr lang="sr-Cyrl-CS" sz="1000" dirty="0" smtClean="0"/>
          </a:p>
          <a:p>
            <a:r>
              <a:rPr lang="sr-Cyrl-CS" sz="2600" dirty="0"/>
              <a:t>GPx-3 је ванћелијска GPx која има кључни значај у смањењу оксидационог </a:t>
            </a:r>
            <a:r>
              <a:rPr lang="sr-Cyrl-CS" sz="2600" dirty="0" smtClean="0"/>
              <a:t>стреса - смањена </a:t>
            </a:r>
            <a:r>
              <a:rPr lang="sr-Cyrl-CS" sz="2600" dirty="0"/>
              <a:t>количина GPx-3 је повезана са смањењем количине азот-моноксида који је доступан ткивима, и повећањем протромботске активности тромбоцита. </a:t>
            </a:r>
            <a:endParaRPr lang="sr-Cyrl-CS" sz="2600" dirty="0" smtClean="0"/>
          </a:p>
          <a:p>
            <a:endParaRPr lang="sr-Cyrl-CS" sz="1000" dirty="0" smtClean="0"/>
          </a:p>
          <a:p>
            <a:r>
              <a:rPr lang="sr-Cyrl-CS" sz="2600" dirty="0" smtClean="0"/>
              <a:t>Смањена </a:t>
            </a:r>
            <a:r>
              <a:rPr lang="sr-Cyrl-CS" sz="2600" dirty="0"/>
              <a:t>активност GPx-3 је регистрована у стањима попут повећане активности тромбоцита и цереброваскуларне </a:t>
            </a:r>
            <a:r>
              <a:rPr lang="sr-Cyrl-CS" sz="2600" dirty="0" smtClean="0"/>
              <a:t>тромбозе.</a:t>
            </a: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/>
              <a:t>Глутатион пероксидаза (GPx) и глутатион редуктаза (GR)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Image result for pitan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1125" y="866775"/>
            <a:ext cx="6381750" cy="5124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ВОДОНИК ПЕРОКСИД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/>
          </a:bodyPr>
          <a:lstStyle/>
          <a:p>
            <a:r>
              <a:rPr lang="sr-Cyrl-CS" sz="2400" dirty="0"/>
              <a:t>Највећи део </a:t>
            </a:r>
            <a:r>
              <a:rPr lang="en-US" sz="2400" dirty="0"/>
              <a:t>H</a:t>
            </a:r>
            <a:r>
              <a:rPr lang="sr-Cyrl-CS" sz="2400" baseline="-25000" dirty="0"/>
              <a:t>2</a:t>
            </a:r>
            <a:r>
              <a:rPr lang="sr-Cyrl-CS" sz="2400" dirty="0"/>
              <a:t>О</a:t>
            </a:r>
            <a:r>
              <a:rPr lang="sr-Cyrl-CS" sz="2400" baseline="-25000" dirty="0"/>
              <a:t>2</a:t>
            </a:r>
            <a:r>
              <a:rPr lang="sr-Cyrl-CS" sz="2400" dirty="0"/>
              <a:t> који се продукује на овај начин настаје у митохондријама, где се O</a:t>
            </a:r>
            <a:r>
              <a:rPr lang="sr-Cyrl-CS" sz="2400" baseline="-25000" dirty="0"/>
              <a:t>2</a:t>
            </a:r>
            <a:r>
              <a:rPr lang="sr-Cyrl-CS" sz="2400" baseline="30000" dirty="0"/>
              <a:t>•–</a:t>
            </a:r>
            <a:r>
              <a:rPr lang="sr-Cyrl-CS" sz="2400" dirty="0"/>
              <a:t> преводи у </a:t>
            </a:r>
            <a:r>
              <a:rPr lang="en-US" sz="2400" dirty="0"/>
              <a:t>H</a:t>
            </a:r>
            <a:r>
              <a:rPr lang="sr-Cyrl-CS" sz="2400" baseline="-25000" dirty="0"/>
              <a:t>2</a:t>
            </a:r>
            <a:r>
              <a:rPr lang="sr-Cyrl-CS" sz="2400" dirty="0"/>
              <a:t>О</a:t>
            </a:r>
            <a:r>
              <a:rPr lang="sr-Cyrl-CS" sz="2400" baseline="-25000" dirty="0"/>
              <a:t>2</a:t>
            </a:r>
            <a:r>
              <a:rPr lang="sr-Cyrl-CS" sz="2400" dirty="0"/>
              <a:t> деловањем ензима супероксид дисмутазе 1 (SOD1, Cu/ZnSOD) у интермембранском простору митохондрија и супероксид дисмутазе 2 (SOD2 - MnSOD) у матриксу </a:t>
            </a:r>
            <a:r>
              <a:rPr lang="sr-Cyrl-CS" sz="2400" dirty="0" smtClean="0"/>
              <a:t>митохондрија.</a:t>
            </a:r>
          </a:p>
          <a:p>
            <a:endParaRPr lang="sr-Cyrl-CS" sz="1000" dirty="0" smtClean="0"/>
          </a:p>
          <a:p>
            <a:r>
              <a:rPr lang="sr-Cyrl-CS" sz="2400" dirty="0"/>
              <a:t>Органела која производи највећу количину </a:t>
            </a:r>
            <a:r>
              <a:rPr lang="en-US" sz="2400" dirty="0"/>
              <a:t>H</a:t>
            </a:r>
            <a:r>
              <a:rPr lang="sr-Cyrl-CS" sz="2400" baseline="-25000" dirty="0"/>
              <a:t>2</a:t>
            </a:r>
            <a:r>
              <a:rPr lang="sr-Cyrl-CS" sz="2400" dirty="0"/>
              <a:t>О</a:t>
            </a:r>
            <a:r>
              <a:rPr lang="sr-Cyrl-CS" sz="2400" baseline="-25000" dirty="0"/>
              <a:t>2</a:t>
            </a:r>
            <a:r>
              <a:rPr lang="sr-Cyrl-CS" sz="2400" dirty="0"/>
              <a:t> су вероватно пероксизоми, при чему </a:t>
            </a:r>
            <a:r>
              <a:rPr lang="en-US" sz="2400" dirty="0"/>
              <a:t>H</a:t>
            </a:r>
            <a:r>
              <a:rPr lang="sr-Cyrl-CS" sz="2400" baseline="-25000" dirty="0"/>
              <a:t>2</a:t>
            </a:r>
            <a:r>
              <a:rPr lang="sr-Cyrl-CS" sz="2400" dirty="0"/>
              <a:t>О</a:t>
            </a:r>
            <a:r>
              <a:rPr lang="sr-Cyrl-CS" sz="2400" baseline="-25000" dirty="0"/>
              <a:t>2</a:t>
            </a:r>
            <a:r>
              <a:rPr lang="sr-Cyrl-CS" sz="2400" dirty="0"/>
              <a:t> има низ значајних функција неопходних за адекватно функционисање, како појединачних ћелија, тако и организма у </a:t>
            </a:r>
            <a:r>
              <a:rPr lang="sr-Cyrl-CS" sz="2400" dirty="0" smtClean="0"/>
              <a:t>целини.</a:t>
            </a:r>
          </a:p>
          <a:p>
            <a:endParaRPr lang="sr-Cyrl-CS" sz="1000" dirty="0" smtClean="0"/>
          </a:p>
          <a:p>
            <a:r>
              <a:rPr lang="en-US" sz="2400" dirty="0"/>
              <a:t>H</a:t>
            </a:r>
            <a:r>
              <a:rPr lang="sr-Cyrl-CS" sz="2400" baseline="-25000" dirty="0"/>
              <a:t>2</a:t>
            </a:r>
            <a:r>
              <a:rPr lang="sr-Cyrl-CS" sz="2400" dirty="0"/>
              <a:t>О</a:t>
            </a:r>
            <a:r>
              <a:rPr lang="sr-Cyrl-CS" sz="2400" baseline="-25000" dirty="0"/>
              <a:t>2</a:t>
            </a:r>
            <a:r>
              <a:rPr lang="sr-Cyrl-CS" sz="2400" dirty="0"/>
              <a:t> има врло битну улогу у процесима сигналне трансдукције, мењајући функционисање одређених молекула променом њиховог оксидационог </a:t>
            </a:r>
            <a:r>
              <a:rPr lang="sr-Cyrl-CS" sz="2400" dirty="0" smtClean="0"/>
              <a:t>стања.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ВОДОНИК ПЕРОКСИД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/>
          </a:bodyPr>
          <a:lstStyle/>
          <a:p>
            <a:r>
              <a:rPr lang="sr-Cyrl-CS" sz="2800" dirty="0"/>
              <a:t>Показано је такође да </a:t>
            </a:r>
            <a:r>
              <a:rPr lang="en-US" sz="2800" dirty="0"/>
              <a:t>H</a:t>
            </a:r>
            <a:r>
              <a:rPr lang="sr-Cyrl-CS" sz="2800" baseline="-25000" dirty="0"/>
              <a:t>2</a:t>
            </a:r>
            <a:r>
              <a:rPr lang="sr-Cyrl-CS" sz="2800" dirty="0"/>
              <a:t>О</a:t>
            </a:r>
            <a:r>
              <a:rPr lang="sr-Cyrl-CS" sz="2800" baseline="-25000" dirty="0"/>
              <a:t>2</a:t>
            </a:r>
            <a:r>
              <a:rPr lang="sr-Cyrl-CS" sz="2800" dirty="0"/>
              <a:t> има кључну улогу у процесима зарастања рана. </a:t>
            </a:r>
            <a:endParaRPr lang="sr-Cyrl-CS" sz="2800" dirty="0" smtClean="0"/>
          </a:p>
          <a:p>
            <a:endParaRPr lang="sr-Cyrl-CS" sz="1050" dirty="0" smtClean="0"/>
          </a:p>
          <a:p>
            <a:r>
              <a:rPr lang="sr-Cyrl-CS" sz="2800" dirty="0" smtClean="0"/>
              <a:t>Наиме</a:t>
            </a:r>
            <a:r>
              <a:rPr lang="sr-Cyrl-CS" sz="2800" dirty="0"/>
              <a:t>, рана продукција </a:t>
            </a:r>
            <a:r>
              <a:rPr lang="en-US" sz="2800" dirty="0"/>
              <a:t>H</a:t>
            </a:r>
            <a:r>
              <a:rPr lang="sr-Cyrl-CS" sz="2800" baseline="-25000" dirty="0"/>
              <a:t>2</a:t>
            </a:r>
            <a:r>
              <a:rPr lang="sr-Cyrl-CS" sz="2800" dirty="0"/>
              <a:t>О</a:t>
            </a:r>
            <a:r>
              <a:rPr lang="sr-Cyrl-CS" sz="2800" baseline="-25000" dirty="0"/>
              <a:t>2</a:t>
            </a:r>
            <a:r>
              <a:rPr lang="sr-Cyrl-CS" sz="2800" dirty="0"/>
              <a:t> након настајања ране смањује ризик од настајања инфекције, активира сигналне путеве у епителу који омогућавају регенерацију епидерма и учествује у привлачењу неутрофила и других леукоцита у подручје </a:t>
            </a:r>
            <a:r>
              <a:rPr lang="sr-Cyrl-CS" sz="2800" dirty="0" smtClean="0"/>
              <a:t>ране.</a:t>
            </a:r>
          </a:p>
          <a:p>
            <a:endParaRPr lang="sr-Cyrl-CS" sz="10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ВОДОНИК ПЕРОКСИД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/>
          </a:bodyPr>
          <a:lstStyle/>
          <a:p>
            <a:r>
              <a:rPr lang="sr-Cyrl-CS" sz="2600" b="1" u="sng" dirty="0" smtClean="0"/>
              <a:t>Штетна</a:t>
            </a:r>
            <a:r>
              <a:rPr lang="sr-Cyrl-CS" sz="2600" dirty="0" smtClean="0"/>
              <a:t> дејства </a:t>
            </a:r>
            <a:r>
              <a:rPr lang="en-US" sz="2600" dirty="0" smtClean="0"/>
              <a:t>H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 заснивају се на реакцији </a:t>
            </a:r>
            <a:r>
              <a:rPr lang="en-US" sz="2600" dirty="0" smtClean="0"/>
              <a:t>H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 и O</a:t>
            </a:r>
            <a:r>
              <a:rPr lang="sr-Cyrl-CS" sz="2600" baseline="-25000" dirty="0" smtClean="0"/>
              <a:t>2</a:t>
            </a:r>
            <a:r>
              <a:rPr lang="sr-Cyrl-CS" sz="2600" baseline="30000" dirty="0" smtClean="0"/>
              <a:t>•–</a:t>
            </a:r>
            <a:r>
              <a:rPr lang="sr-Cyrl-CS" sz="2600" dirty="0" smtClean="0"/>
              <a:t> при чему настаје врло реактиван хидроксил радикал (HO</a:t>
            </a:r>
            <a:r>
              <a:rPr lang="sr-Cyrl-CS" sz="2600" baseline="30000" dirty="0" smtClean="0"/>
              <a:t>•</a:t>
            </a:r>
            <a:r>
              <a:rPr lang="sr-Cyrl-CS" sz="2600" dirty="0" smtClean="0"/>
              <a:t>):</a:t>
            </a:r>
          </a:p>
          <a:p>
            <a:endParaRPr lang="en-US" sz="1000" dirty="0" smtClean="0"/>
          </a:p>
          <a:p>
            <a:pPr algn="ctr">
              <a:buNone/>
            </a:pPr>
            <a:r>
              <a:rPr lang="sr-Cyrl-CS" sz="2800" dirty="0" smtClean="0"/>
              <a:t>O</a:t>
            </a:r>
            <a:r>
              <a:rPr lang="sr-Cyrl-CS" sz="2800" baseline="-25000" dirty="0" smtClean="0"/>
              <a:t>2</a:t>
            </a:r>
            <a:r>
              <a:rPr lang="sr-Cyrl-CS" sz="2800" baseline="30000" dirty="0" smtClean="0"/>
              <a:t>•–</a:t>
            </a:r>
            <a:r>
              <a:rPr lang="sr-Cyrl-CS" sz="2800" dirty="0" smtClean="0"/>
              <a:t> + </a:t>
            </a:r>
            <a:r>
              <a:rPr lang="en-US" sz="2800" dirty="0" smtClean="0"/>
              <a:t>H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О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 + Н</a:t>
            </a:r>
            <a:r>
              <a:rPr lang="sr-Cyrl-CS" sz="2800" baseline="30000" dirty="0" smtClean="0"/>
              <a:t>+</a:t>
            </a:r>
            <a:r>
              <a:rPr lang="sr-Cyrl-CS" sz="2800" dirty="0" smtClean="0"/>
              <a:t> → О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 + Н</a:t>
            </a:r>
            <a:r>
              <a:rPr lang="sr-Cyrl-CS" sz="2800" baseline="-25000" dirty="0" smtClean="0"/>
              <a:t>2</a:t>
            </a:r>
            <a:r>
              <a:rPr lang="sr-Cyrl-CS" sz="2800" dirty="0" smtClean="0"/>
              <a:t>О + HO</a:t>
            </a:r>
            <a:r>
              <a:rPr lang="sr-Cyrl-CS" sz="2800" baseline="30000" dirty="0" smtClean="0"/>
              <a:t>•</a:t>
            </a:r>
            <a:endParaRPr lang="sr-Cyrl-CS" sz="1000" dirty="0" smtClean="0"/>
          </a:p>
          <a:p>
            <a:pPr algn="ctr">
              <a:buNone/>
            </a:pPr>
            <a:r>
              <a:rPr lang="sr-Cyrl-CS" sz="2400" dirty="0"/>
              <a:t>и</a:t>
            </a:r>
            <a:endParaRPr lang="en-US" sz="2400" dirty="0"/>
          </a:p>
          <a:p>
            <a:pPr algn="ctr">
              <a:buNone/>
            </a:pPr>
            <a:r>
              <a:rPr lang="sr-Cyrl-CS" sz="2800" dirty="0"/>
              <a:t>HO</a:t>
            </a:r>
            <a:r>
              <a:rPr lang="sr-Cyrl-CS" sz="2800" baseline="30000" dirty="0"/>
              <a:t>•</a:t>
            </a:r>
            <a:r>
              <a:rPr lang="sr-Cyrl-CS" sz="2800" dirty="0"/>
              <a:t> + </a:t>
            </a:r>
            <a:r>
              <a:rPr lang="en-US" sz="2800" dirty="0"/>
              <a:t>H</a:t>
            </a:r>
            <a:r>
              <a:rPr lang="sr-Cyrl-CS" sz="2800" baseline="-25000" dirty="0"/>
              <a:t>2</a:t>
            </a:r>
            <a:r>
              <a:rPr lang="sr-Cyrl-CS" sz="2800" dirty="0"/>
              <a:t>О</a:t>
            </a:r>
            <a:r>
              <a:rPr lang="sr-Cyrl-CS" sz="2800" baseline="-25000" dirty="0"/>
              <a:t>2</a:t>
            </a:r>
            <a:r>
              <a:rPr lang="sr-Cyrl-CS" sz="2800" dirty="0"/>
              <a:t> → O</a:t>
            </a:r>
            <a:r>
              <a:rPr lang="sr-Cyrl-CS" sz="2800" baseline="-25000" dirty="0"/>
              <a:t>2</a:t>
            </a:r>
            <a:r>
              <a:rPr lang="sr-Cyrl-CS" sz="2800" baseline="30000" dirty="0"/>
              <a:t>•–</a:t>
            </a:r>
            <a:r>
              <a:rPr lang="sr-Cyrl-CS" sz="2800" dirty="0"/>
              <a:t> + Н</a:t>
            </a:r>
            <a:r>
              <a:rPr lang="sr-Cyrl-CS" sz="2800" baseline="-25000" dirty="0"/>
              <a:t>2</a:t>
            </a:r>
            <a:r>
              <a:rPr lang="sr-Cyrl-CS" sz="2800" dirty="0"/>
              <a:t>О + H</a:t>
            </a:r>
            <a:r>
              <a:rPr lang="sr-Cyrl-CS" sz="2800" baseline="30000" dirty="0"/>
              <a:t>+</a:t>
            </a:r>
            <a:endParaRPr lang="en-US" sz="2800" dirty="0"/>
          </a:p>
          <a:p>
            <a:r>
              <a:rPr lang="sr-Cyrl-CS" sz="2600" dirty="0"/>
              <a:t>Наведена реакција представља Хабер-Вејсову (</a:t>
            </a:r>
            <a:r>
              <a:rPr lang="sr-Cyrl-CS" sz="2600" i="1" dirty="0"/>
              <a:t>Haber–Weiss</a:t>
            </a:r>
            <a:r>
              <a:rPr lang="sr-Cyrl-CS" sz="2600" dirty="0"/>
              <a:t>) реакцију, која може да се одвија под каталитичким дејством прелазних метала – Фентонова (</a:t>
            </a:r>
            <a:r>
              <a:rPr lang="sr-Cyrl-CS" sz="2600" i="1" dirty="0"/>
              <a:t>Fenton</a:t>
            </a:r>
            <a:r>
              <a:rPr lang="sr-Cyrl-CS" sz="2600" dirty="0"/>
              <a:t>) </a:t>
            </a:r>
            <a:r>
              <a:rPr lang="sr-Cyrl-CS" sz="2600" dirty="0" smtClean="0"/>
              <a:t>реакција:</a:t>
            </a:r>
          </a:p>
          <a:p>
            <a:pPr algn="ctr">
              <a:buNone/>
            </a:pPr>
            <a:r>
              <a:rPr lang="sr-Cyrl-CS" sz="2800" dirty="0"/>
              <a:t>Fe</a:t>
            </a:r>
            <a:r>
              <a:rPr lang="sr-Cyrl-CS" sz="2800" baseline="30000" dirty="0"/>
              <a:t>2+</a:t>
            </a:r>
            <a:r>
              <a:rPr lang="sr-Cyrl-CS" sz="2800" dirty="0"/>
              <a:t> + H</a:t>
            </a:r>
            <a:r>
              <a:rPr lang="sr-Cyrl-CS" sz="2800" baseline="-25000" dirty="0"/>
              <a:t>2</a:t>
            </a:r>
            <a:r>
              <a:rPr lang="sr-Cyrl-CS" sz="2800" dirty="0"/>
              <a:t>O</a:t>
            </a:r>
            <a:r>
              <a:rPr lang="sr-Cyrl-CS" sz="2800" baseline="-25000" dirty="0"/>
              <a:t>2</a:t>
            </a:r>
            <a:r>
              <a:rPr lang="sr-Cyrl-CS" sz="2800" dirty="0"/>
              <a:t> → Fe</a:t>
            </a:r>
            <a:r>
              <a:rPr lang="sr-Cyrl-CS" sz="2800" baseline="30000" dirty="0"/>
              <a:t>3+</a:t>
            </a:r>
            <a:r>
              <a:rPr lang="sr-Cyrl-CS" sz="2800" dirty="0"/>
              <a:t> + OH</a:t>
            </a:r>
            <a:r>
              <a:rPr lang="sr-Cyrl-CS" sz="2800" baseline="30000" dirty="0"/>
              <a:t>−</a:t>
            </a:r>
            <a:r>
              <a:rPr lang="sr-Cyrl-CS" sz="2800" dirty="0"/>
              <a:t> + HO</a:t>
            </a:r>
            <a:r>
              <a:rPr lang="sr-Cyrl-CS" sz="2800" baseline="30000" dirty="0" smtClean="0"/>
              <a:t>•</a:t>
            </a:r>
            <a:r>
              <a:rPr lang="sr-Cyrl-C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ВОДОНИК ПЕРОКСИД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400" dirty="0"/>
              <a:t>Велики број студија који се бавио проучавањем деловања H</a:t>
            </a:r>
            <a:r>
              <a:rPr lang="sr-Cyrl-CS" sz="2400" baseline="-25000" dirty="0"/>
              <a:t>2</a:t>
            </a:r>
            <a:r>
              <a:rPr lang="sr-Cyrl-CS" sz="2400" dirty="0"/>
              <a:t>O</a:t>
            </a:r>
            <a:r>
              <a:rPr lang="sr-Cyrl-CS" sz="2400" baseline="-25000" dirty="0"/>
              <a:t>2</a:t>
            </a:r>
            <a:r>
              <a:rPr lang="sr-Cyrl-CS" sz="2400" dirty="0"/>
              <a:t> је показао да су концентрације H</a:t>
            </a:r>
            <a:r>
              <a:rPr lang="sr-Cyrl-CS" sz="2400" baseline="-25000" dirty="0"/>
              <a:t>2</a:t>
            </a:r>
            <a:r>
              <a:rPr lang="sr-Cyrl-CS" sz="2400" dirty="0"/>
              <a:t>O</a:t>
            </a:r>
            <a:r>
              <a:rPr lang="sr-Cyrl-CS" sz="2400" baseline="-25000" dirty="0"/>
              <a:t>2</a:t>
            </a:r>
            <a:r>
              <a:rPr lang="sr-Cyrl-CS" sz="2400" dirty="0"/>
              <a:t> </a:t>
            </a:r>
            <a:r>
              <a:rPr lang="sr-Cyrl-CS" sz="2400" dirty="0" smtClean="0"/>
              <a:t>­ изнад </a:t>
            </a:r>
            <a:r>
              <a:rPr lang="sr-Cyrl-CS" sz="2400" dirty="0"/>
              <a:t>100 μ</a:t>
            </a:r>
            <a:r>
              <a:rPr lang="en-US" sz="2400" dirty="0"/>
              <a:t>mol</a:t>
            </a:r>
            <a:r>
              <a:rPr lang="sr-Cyrl-CS" sz="2400" dirty="0"/>
              <a:t> цитотоксичне за велики број ћелијских култура иако </a:t>
            </a:r>
            <a:r>
              <a:rPr lang="en-US" sz="2400" dirty="0"/>
              <a:t>LD</a:t>
            </a:r>
            <a:r>
              <a:rPr lang="sr-Cyrl-CS" sz="2400" baseline="-25000" dirty="0"/>
              <a:t>50</a:t>
            </a:r>
            <a:r>
              <a:rPr lang="sr-Cyrl-CS" sz="2400" dirty="0"/>
              <a:t> варира у зависности од врсте ћелија, дужине излагања и других </a:t>
            </a:r>
            <a:r>
              <a:rPr lang="sr-Cyrl-CS" sz="2400" dirty="0" smtClean="0"/>
              <a:t>фактора.</a:t>
            </a:r>
          </a:p>
          <a:p>
            <a:endParaRPr lang="sr-Cyrl-CS" sz="1000" dirty="0" smtClean="0"/>
          </a:p>
          <a:p>
            <a:r>
              <a:rPr lang="ru-RU" sz="2400" dirty="0"/>
              <a:t>Постоји више ензимских система који су укључени у регулацију концентрације </a:t>
            </a:r>
            <a:r>
              <a:rPr lang="sr-Cyrl-CS" sz="2400" dirty="0"/>
              <a:t>H</a:t>
            </a:r>
            <a:r>
              <a:rPr lang="sr-Cyrl-CS" sz="2400" baseline="-25000" dirty="0"/>
              <a:t>2</a:t>
            </a:r>
            <a:r>
              <a:rPr lang="sr-Cyrl-CS" sz="2400" dirty="0"/>
              <a:t>O</a:t>
            </a:r>
            <a:r>
              <a:rPr lang="sr-Cyrl-CS" sz="2400" baseline="-25000" dirty="0"/>
              <a:t>2</a:t>
            </a:r>
            <a:r>
              <a:rPr lang="sr-Cyrl-CS" sz="2400" dirty="0"/>
              <a:t>. </a:t>
            </a:r>
            <a:endParaRPr lang="sr-Cyrl-CS" sz="2400" dirty="0" smtClean="0"/>
          </a:p>
          <a:p>
            <a:endParaRPr lang="sr-Cyrl-CS" sz="1000" dirty="0"/>
          </a:p>
          <a:p>
            <a:r>
              <a:rPr lang="sr-Cyrl-CS" sz="2400" dirty="0" smtClean="0"/>
              <a:t>Каталазе </a:t>
            </a:r>
            <a:r>
              <a:rPr lang="sr-Cyrl-CS" sz="2400" dirty="0"/>
              <a:t>су ензими који су заступљени углавном у пероксизомима и разграђују H</a:t>
            </a:r>
            <a:r>
              <a:rPr lang="sr-Cyrl-CS" sz="2400" baseline="-25000" dirty="0"/>
              <a:t>2</a:t>
            </a:r>
            <a:r>
              <a:rPr lang="sr-Cyrl-CS" sz="2400" dirty="0"/>
              <a:t>O</a:t>
            </a:r>
            <a:r>
              <a:rPr lang="sr-Cyrl-CS" sz="2400" baseline="-25000" dirty="0"/>
              <a:t>2</a:t>
            </a:r>
            <a:r>
              <a:rPr lang="sr-Cyrl-CS" sz="2400" dirty="0"/>
              <a:t> који настаје деловањем оксидаза, али ови ензими не спадају у најзначајније ензиме који су укључени у катаболизам H</a:t>
            </a:r>
            <a:r>
              <a:rPr lang="sr-Cyrl-CS" sz="2400" baseline="-25000" dirty="0"/>
              <a:t>2</a:t>
            </a:r>
            <a:r>
              <a:rPr lang="sr-Cyrl-CS" sz="2400" dirty="0"/>
              <a:t>O</a:t>
            </a:r>
            <a:r>
              <a:rPr lang="sr-Cyrl-CS" sz="2400" baseline="-25000" dirty="0"/>
              <a:t>2</a:t>
            </a:r>
            <a:r>
              <a:rPr lang="sr-Cyrl-CS" sz="2400" dirty="0"/>
              <a:t> имајући у виду да нису заступљени у митохондријама где се доминантно ствара </a:t>
            </a:r>
            <a:r>
              <a:rPr lang="sr-Cyrl-CS" sz="2400" dirty="0" smtClean="0"/>
              <a:t>H</a:t>
            </a:r>
            <a:r>
              <a:rPr lang="sr-Cyrl-CS" sz="2400" baseline="-25000" dirty="0" smtClean="0"/>
              <a:t>2</a:t>
            </a:r>
            <a:r>
              <a:rPr lang="sr-Cyrl-CS" sz="2400" dirty="0" smtClean="0"/>
              <a:t>O</a:t>
            </a:r>
            <a:r>
              <a:rPr lang="sr-Cyrl-CS" sz="2400" baseline="-25000" dirty="0" smtClean="0"/>
              <a:t>2</a:t>
            </a:r>
            <a:r>
              <a:rPr lang="sr-Cyrl-C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ВОДОНИК ПЕРОКСИД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endParaRPr lang="sr-Cyrl-CS" sz="2800" dirty="0" smtClean="0"/>
          </a:p>
          <a:p>
            <a:r>
              <a:rPr lang="sr-Cyrl-CS" sz="2800" dirty="0" smtClean="0"/>
              <a:t>До </a:t>
            </a:r>
            <a:r>
              <a:rPr lang="sr-Cyrl-CS" sz="2800" dirty="0"/>
              <a:t>скоро се сматрало да су ензими који спадају у породицу глутатион-пероксидаза најзначајнији за катаболизам H</a:t>
            </a:r>
            <a:r>
              <a:rPr lang="sr-Cyrl-CS" sz="2800" baseline="-25000" dirty="0"/>
              <a:t>2</a:t>
            </a:r>
            <a:r>
              <a:rPr lang="sr-Cyrl-CS" sz="2800" dirty="0"/>
              <a:t>O</a:t>
            </a:r>
            <a:r>
              <a:rPr lang="sr-Cyrl-CS" sz="2800" baseline="-25000" dirty="0"/>
              <a:t>2</a:t>
            </a:r>
            <a:r>
              <a:rPr lang="sr-Cyrl-CS" sz="2800" dirty="0"/>
              <a:t>, међутим вероватно су то </a:t>
            </a:r>
            <a:r>
              <a:rPr lang="sr-Cyrl-CS" sz="2800" dirty="0" smtClean="0"/>
              <a:t>пероксиредоксини.</a:t>
            </a:r>
          </a:p>
          <a:p>
            <a:endParaRPr lang="sr-Cyrl-CS" sz="2800" dirty="0" smtClean="0"/>
          </a:p>
          <a:p>
            <a:r>
              <a:rPr lang="sr-Cyrl-CS" sz="2800" dirty="0"/>
              <a:t>Основна реакција коју катализују ензими при разградњи H</a:t>
            </a:r>
            <a:r>
              <a:rPr lang="sr-Cyrl-CS" sz="2800" baseline="-25000" dirty="0"/>
              <a:t>2</a:t>
            </a:r>
            <a:r>
              <a:rPr lang="sr-Cyrl-CS" sz="2800" dirty="0"/>
              <a:t>O</a:t>
            </a:r>
            <a:r>
              <a:rPr lang="sr-Cyrl-CS" sz="2800" baseline="-25000" dirty="0"/>
              <a:t>2</a:t>
            </a:r>
            <a:r>
              <a:rPr lang="sr-Cyrl-CS" sz="2800" dirty="0"/>
              <a:t> је</a:t>
            </a:r>
            <a:r>
              <a:rPr lang="sr-Cyrl-CS" sz="2800" dirty="0" smtClean="0"/>
              <a:t>:</a:t>
            </a:r>
          </a:p>
          <a:p>
            <a:endParaRPr lang="en-US" sz="2800" dirty="0"/>
          </a:p>
          <a:p>
            <a:pPr algn="ctr">
              <a:buNone/>
            </a:pPr>
            <a:r>
              <a:rPr lang="sr-Cyrl-CS" sz="2800" dirty="0"/>
              <a:t>2H</a:t>
            </a:r>
            <a:r>
              <a:rPr lang="sr-Cyrl-CS" sz="2800" baseline="-25000" dirty="0"/>
              <a:t>2</a:t>
            </a:r>
            <a:r>
              <a:rPr lang="sr-Cyrl-CS" sz="2800" dirty="0"/>
              <a:t>O</a:t>
            </a:r>
            <a:r>
              <a:rPr lang="sr-Cyrl-CS" sz="2800" baseline="-25000" dirty="0"/>
              <a:t>2</a:t>
            </a:r>
            <a:r>
              <a:rPr lang="sr-Cyrl-CS" sz="2800" dirty="0"/>
              <a:t> → 2 H</a:t>
            </a:r>
            <a:r>
              <a:rPr lang="sr-Cyrl-CS" sz="2800" baseline="-25000" dirty="0"/>
              <a:t>2</a:t>
            </a:r>
            <a:r>
              <a:rPr lang="sr-Cyrl-CS" sz="2800" dirty="0"/>
              <a:t>O</a:t>
            </a:r>
            <a:r>
              <a:rPr lang="sr-Cyrl-CS" sz="2800" baseline="-25000" dirty="0"/>
              <a:t> </a:t>
            </a:r>
            <a:r>
              <a:rPr lang="sr-Cyrl-CS" sz="2800" dirty="0"/>
              <a:t>+ O</a:t>
            </a:r>
            <a:r>
              <a:rPr lang="sr-Cyrl-CS" sz="2800" baseline="-25000" dirty="0"/>
              <a:t>2</a:t>
            </a:r>
            <a:endParaRPr lang="en-US" sz="28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600" dirty="0" smtClean="0"/>
              <a:t>ОДРЕЂИВАЊЕ ВОДОНИК ПЕРОКСИДА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600" dirty="0" smtClean="0"/>
              <a:t>Одређивање </a:t>
            </a:r>
            <a:r>
              <a:rPr lang="sr-Cyrl-CS" sz="2600" dirty="0" smtClean="0"/>
              <a:t>количине водоник пероксида (Н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) се заснива на оксидацији фенол црвеног помоћу водоник пероксида у реакциј</a:t>
            </a:r>
            <a:r>
              <a:rPr lang="ru-RU" sz="2600" dirty="0" smtClean="0"/>
              <a:t>и</a:t>
            </a:r>
            <a:r>
              <a:rPr lang="sr-Cyrl-CS" sz="2600" dirty="0" smtClean="0"/>
              <a:t> коју катализује ензим пероксидаза из коњске ротквице (</a:t>
            </a:r>
            <a:r>
              <a:rPr lang="sr-Latn-CS" sz="2600" b="1" u="sng" dirty="0" smtClean="0"/>
              <a:t>H</a:t>
            </a:r>
            <a:r>
              <a:rPr lang="sr-Latn-CS" sz="2600" dirty="0" smtClean="0"/>
              <a:t>orse</a:t>
            </a:r>
            <a:r>
              <a:rPr lang="sr-Latn-CS" sz="2600" b="1" u="sng" dirty="0" smtClean="0"/>
              <a:t>R</a:t>
            </a:r>
            <a:r>
              <a:rPr lang="sr-Latn-CS" sz="2600" dirty="0" smtClean="0"/>
              <a:t>adish </a:t>
            </a:r>
            <a:r>
              <a:rPr lang="sr-Latn-CS" sz="2600" b="1" u="sng" dirty="0" smtClean="0"/>
              <a:t>P</a:t>
            </a:r>
            <a:r>
              <a:rPr lang="sr-Latn-CS" sz="2600" dirty="0" smtClean="0"/>
              <a:t>er</a:t>
            </a:r>
            <a:r>
              <a:rPr lang="sr-Latn-CS" sz="2600" b="1" u="sng" dirty="0" smtClean="0"/>
              <a:t>O</a:t>
            </a:r>
            <a:r>
              <a:rPr lang="sr-Latn-CS" sz="2600" dirty="0" smtClean="0"/>
              <a:t>xidase - HRPO</a:t>
            </a:r>
            <a:r>
              <a:rPr lang="sr-Cyrl-CS" sz="2600" dirty="0" smtClean="0"/>
              <a:t>)</a:t>
            </a:r>
            <a:r>
              <a:rPr lang="sr-Latn-CS" sz="2600" dirty="0" smtClean="0"/>
              <a:t>.</a:t>
            </a:r>
            <a:endParaRPr lang="sr-Cyrl-RS" sz="2600" dirty="0" smtClean="0"/>
          </a:p>
          <a:p>
            <a:endParaRPr lang="sr-Cyrl-RS" sz="1000" dirty="0" smtClean="0"/>
          </a:p>
          <a:p>
            <a:r>
              <a:rPr lang="ru-RU" sz="2600" dirty="0" smtClean="0"/>
              <a:t>Резултат ове реакције је формирање једињења чији је максимум апсорпције </a:t>
            </a:r>
            <a:r>
              <a:rPr lang="en-US" sz="2600" dirty="0" smtClean="0">
                <a:sym typeface="Symbol"/>
              </a:rPr>
              <a:t></a:t>
            </a:r>
            <a:r>
              <a:rPr lang="nb-NO" sz="2600" baseline="-25000" dirty="0" smtClean="0"/>
              <a:t>max</a:t>
            </a:r>
            <a:r>
              <a:rPr lang="sr-Cyrl-CS" sz="2600" dirty="0" smtClean="0"/>
              <a:t>=610</a:t>
            </a:r>
            <a:r>
              <a:rPr lang="nb-NO" sz="2600" dirty="0" smtClean="0"/>
              <a:t>nm</a:t>
            </a:r>
            <a:endParaRPr lang="sr-Cyrl-RS" sz="2600" dirty="0" smtClean="0"/>
          </a:p>
          <a:p>
            <a:endParaRPr lang="sr-Cyrl-RS" sz="1000" dirty="0" smtClean="0"/>
          </a:p>
          <a:p>
            <a:r>
              <a:rPr lang="sr-Cyrl-CS" sz="2600" dirty="0" smtClean="0"/>
              <a:t>Линеарна зависност апсорбанце 610 </a:t>
            </a:r>
            <a:r>
              <a:rPr lang="nb-NO" sz="2600" dirty="0" smtClean="0"/>
              <a:t>nm</a:t>
            </a:r>
            <a:r>
              <a:rPr lang="sr-Cyrl-CS" sz="2600" dirty="0" smtClean="0"/>
              <a:t> од концентрације Н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О</a:t>
            </a:r>
            <a:r>
              <a:rPr lang="sr-Cyrl-CS" sz="2600" baseline="-25000" dirty="0" smtClean="0"/>
              <a:t>2</a:t>
            </a:r>
            <a:r>
              <a:rPr lang="sr-Cyrl-CS" sz="2600" dirty="0" smtClean="0"/>
              <a:t> је постојана за опсег концентрација од 1 </a:t>
            </a:r>
            <a:r>
              <a:rPr lang="en-US" sz="2600" dirty="0" smtClean="0"/>
              <a:t>μ</a:t>
            </a:r>
            <a:r>
              <a:rPr lang="sr-Cyrl-CS" sz="2600" dirty="0" smtClean="0"/>
              <a:t>М до 60 </a:t>
            </a:r>
            <a:r>
              <a:rPr lang="en-US" sz="2600" dirty="0" smtClean="0"/>
              <a:t>μ</a:t>
            </a:r>
            <a:r>
              <a:rPr lang="sr-Cyrl-CS" sz="2600" dirty="0" smtClean="0"/>
              <a:t>М (1−60</a:t>
            </a:r>
            <a:r>
              <a:rPr lang="sr-Cyrl-CS" sz="2600" b="1" dirty="0" smtClean="0"/>
              <a:t> </a:t>
            </a:r>
            <a:r>
              <a:rPr lang="sr-Latn-CS" sz="2600" dirty="0" smtClean="0"/>
              <a:t>nmol</a:t>
            </a:r>
            <a:r>
              <a:rPr lang="sr-Cyrl-CS" sz="2600" dirty="0" smtClean="0"/>
              <a:t>/</a:t>
            </a:r>
            <a:r>
              <a:rPr lang="sr-Latn-CS" sz="2600" dirty="0" smtClean="0"/>
              <a:t>ml</a:t>
            </a:r>
            <a:r>
              <a:rPr lang="sr-Cyrl-CS" sz="2600" dirty="0" smtClean="0"/>
              <a:t>).</a:t>
            </a:r>
            <a:endParaRPr lang="en-US" sz="2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2764</Words>
  <Application>Microsoft Office PowerPoint</Application>
  <PresentationFormat>On-screen Show (4:3)</PresentationFormat>
  <Paragraphs>201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ВОДИНИК ПЕРОКСИД ОСОБИНЕ И СПЕКРОФОТОМЕТРИЈСКО ОДРЕЂИВАЊЕ</vt:lpstr>
      <vt:lpstr>ВОДОНИК ПЕРОКСИД</vt:lpstr>
      <vt:lpstr>ВОДОНИК ПЕРОКСИД</vt:lpstr>
      <vt:lpstr>ВОДОНИК ПЕРОКСИД</vt:lpstr>
      <vt:lpstr>ВОДОНИК ПЕРОКСИД</vt:lpstr>
      <vt:lpstr>ВОДОНИК ПЕРОКСИД</vt:lpstr>
      <vt:lpstr>ВОДОНИК ПЕРОКСИД</vt:lpstr>
      <vt:lpstr>ВОДОНИК ПЕРОКСИД</vt:lpstr>
      <vt:lpstr>ОДРЕЂИВАЊЕ ВОДОНИК ПЕРОКСИДА</vt:lpstr>
      <vt:lpstr>ОДРЕЂИВАЊЕ ВОДОНИК ПЕРОКСИДА</vt:lpstr>
      <vt:lpstr>ОДРЕЂИВАЊЕ ВОДОНИК ПЕРОКСИДА</vt:lpstr>
      <vt:lpstr>ОДРЕЂИВАЊЕ ВОДОНИК ПЕРОКСИДА</vt:lpstr>
      <vt:lpstr>ОДРЕЂИВАЊЕ ВОДОНИК ПЕРОКСИДА</vt:lpstr>
      <vt:lpstr>МЕХАНИЗМИ АНТИОКСИДАЦИОНЕ ЗАШТИТЕ</vt:lpstr>
      <vt:lpstr>Slide 15</vt:lpstr>
      <vt:lpstr>Супероксид дисмутаза - SOD</vt:lpstr>
      <vt:lpstr>Супероксид дисмутаза - SOD</vt:lpstr>
      <vt:lpstr>Супероксид дисмутаза - SOD</vt:lpstr>
      <vt:lpstr>Супероксид дисмутаза - SOD</vt:lpstr>
      <vt:lpstr>Супероксид дисмутаза - SOD</vt:lpstr>
      <vt:lpstr>Супероксид дисмутаза - SOD</vt:lpstr>
      <vt:lpstr>Супероксид дисмутаза - SOD</vt:lpstr>
      <vt:lpstr>Супероксид дисмутаза - SOD</vt:lpstr>
      <vt:lpstr>Супероксид дисмутаза - SOD</vt:lpstr>
      <vt:lpstr>Супероксид дисмутаза - SOD</vt:lpstr>
      <vt:lpstr>Каталаза - CAT</vt:lpstr>
      <vt:lpstr>Каталаза - CAT</vt:lpstr>
      <vt:lpstr>Каталаза - CAT</vt:lpstr>
      <vt:lpstr>Каталаза - CAT</vt:lpstr>
      <vt:lpstr>Каталаза - CAT</vt:lpstr>
      <vt:lpstr>Глутатион пероксидаза (GPx) и глутатион редуктаза (GR)</vt:lpstr>
      <vt:lpstr>Глутатион пероксидаза (GPx) и глутатион редуктаза (GR)</vt:lpstr>
      <vt:lpstr>Глутатион пероксидаза (GPx) и глутатион редуктаза (GR)</vt:lpstr>
      <vt:lpstr>Глутатион пероксидаза (GPx) и глутатион редуктаза (GR)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Editor</dc:creator>
  <cp:lastModifiedBy>Editor</cp:lastModifiedBy>
  <cp:revision>10</cp:revision>
  <dcterms:created xsi:type="dcterms:W3CDTF">2018-06-08T07:27:39Z</dcterms:created>
  <dcterms:modified xsi:type="dcterms:W3CDTF">2018-06-08T13:42:10Z</dcterms:modified>
</cp:coreProperties>
</file>